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
      <p:font typeface="Tahom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regular.fntdata"/><Relationship Id="rId50" Type="http://schemas.openxmlformats.org/officeDocument/2006/relationships/font" Target="fonts/Nunito-boldItalic.fntdata"/><Relationship Id="rId52"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f703e735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df703e735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f703e735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df703e7355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f703e735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df703e735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f703e735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df703e7355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f703e7355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df703e7355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703e735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df703e735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f703e735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df703e7355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703e735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df703e735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703e735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df703e735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f703e735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df703e735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f703e735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df703e7355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f703e735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df703e735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f703e735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gdf703e7355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f299c01dc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ef299c01dc_2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f703e735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df703e7355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299c01dc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ef299c01dc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f299c01dc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f299c01dc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f299c01dc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ef299c01dc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f299c01dc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ef299c01dc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299c01dc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ef299c01dc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f299c01dc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ef299c01dc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f299c01dc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ef299c01dc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f299c01dc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f299c01dc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f299c01dc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ef299c01dc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f299c01dc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ef299c01dc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f299c01dc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ef299c01dc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f299c01dc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ef299c01dc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299c01dc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ef299c01dc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f299c01dc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ef299c01dc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299c01dc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ef299c01dc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299c01dc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ef299c01dc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299c01dc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ef299c01dc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b141f1b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eb141f1b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f299c01dc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ef299c01dc_0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f299c01dc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f299c01dc_0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3" y="4119576"/>
            <a:ext cx="2520952"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50" y="2"/>
            <a:ext cx="2795414"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70"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50" y="4055652"/>
            <a:ext cx="2795414"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9"/>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4" y="1243"/>
            <a:ext cx="3257455"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1" y="3961115"/>
            <a:ext cx="2910145"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50" y="2"/>
            <a:ext cx="2795414"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jpg"/><Relationship Id="rId4" Type="http://schemas.openxmlformats.org/officeDocument/2006/relationships/image" Target="../media/image33.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jp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43.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36.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jpg"/><Relationship Id="rId4" Type="http://schemas.openxmlformats.org/officeDocument/2006/relationships/image" Target="../media/image39.png"/><Relationship Id="rId5" Type="http://schemas.openxmlformats.org/officeDocument/2006/relationships/hyperlink" Target="http://gregorgonzalez.com.ve/blog/wp-content/uploads/git-cheat-sheet-Rebellabs-2048x1448.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jp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46.png"/><Relationship Id="rId7"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jpg"/><Relationship Id="rId4" Type="http://schemas.openxmlformats.org/officeDocument/2006/relationships/image" Target="../media/image44.png"/><Relationship Id="rId5" Type="http://schemas.openxmlformats.org/officeDocument/2006/relationships/hyperlink" Target="https://www.questionpro.com/t/ALw8TZlxO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24"/>
          <p:cNvSpPr txBox="1"/>
          <p:nvPr/>
        </p:nvSpPr>
        <p:spPr>
          <a:xfrm>
            <a:off x="849781" y="87943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Elementos</a:t>
            </a:r>
            <a:endParaRPr b="1" sz="3000">
              <a:solidFill>
                <a:srgbClr val="E83464"/>
              </a:solidFill>
            </a:endParaRPr>
          </a:p>
        </p:txBody>
      </p:sp>
      <p:sp>
        <p:nvSpPr>
          <p:cNvPr id="225" name="Google Shape;225;p24"/>
          <p:cNvSpPr txBox="1"/>
          <p:nvPr/>
        </p:nvSpPr>
        <p:spPr>
          <a:xfrm>
            <a:off x="849781" y="1965289"/>
            <a:ext cx="7224000" cy="31365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Red:</a:t>
            </a:r>
            <a:r>
              <a:rPr lang="es">
                <a:solidFill>
                  <a:srgbClr val="375FA9"/>
                </a:solidFill>
              </a:rPr>
              <a:t> Es un conjunto de elementos (clientes, servidores y base de datos) unidos de forma física o no física por medio de protocolos de transmisión de información establecidos.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Cliente:</a:t>
            </a:r>
            <a:r>
              <a:rPr lang="es">
                <a:solidFill>
                  <a:srgbClr val="375FA9"/>
                </a:solidFill>
              </a:rPr>
              <a:t> Hace referencia a un solicitante de servicios, este cliente puede ser un ordenador o una aplicación la cual requiere información procedente de la red para funcionar.</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b="1" lang="es">
                <a:solidFill>
                  <a:srgbClr val="375FA9"/>
                </a:solidFill>
              </a:rPr>
              <a:t>Servidor: </a:t>
            </a:r>
            <a:r>
              <a:rPr lang="es">
                <a:solidFill>
                  <a:srgbClr val="375FA9"/>
                </a:solidFill>
              </a:rPr>
              <a:t>Este hace referencia a un proveedor de servicios, este servidor a su vez puede ser un ordenador o una aplicación la cual envía información a los demás elementos de la red.</a:t>
            </a:r>
            <a:endParaRPr>
              <a:solidFill>
                <a:srgbClr val="375FA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5"/>
          <p:cNvSpPr txBox="1"/>
          <p:nvPr/>
        </p:nvSpPr>
        <p:spPr>
          <a:xfrm>
            <a:off x="849781" y="86558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Elementos</a:t>
            </a:r>
            <a:endParaRPr b="1" sz="3000">
              <a:solidFill>
                <a:srgbClr val="E83464"/>
              </a:solidFill>
            </a:endParaRPr>
          </a:p>
        </p:txBody>
      </p:sp>
      <p:sp>
        <p:nvSpPr>
          <p:cNvPr id="231" name="Google Shape;231;p25"/>
          <p:cNvSpPr txBox="1"/>
          <p:nvPr/>
        </p:nvSpPr>
        <p:spPr>
          <a:xfrm>
            <a:off x="849781" y="1920262"/>
            <a:ext cx="7224000" cy="2450700"/>
          </a:xfrm>
          <a:prstGeom prst="rect">
            <a:avLst/>
          </a:prstGeom>
          <a:noFill/>
          <a:ln>
            <a:noFill/>
          </a:ln>
        </p:spPr>
        <p:txBody>
          <a:bodyPr anchorCtr="0" anchor="t" bIns="34275" lIns="0" spcFirstLastPara="1" rIns="0" wrap="square" tIns="34275">
            <a:noAutofit/>
          </a:bodyPr>
          <a:lstStyle/>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Protocolo: </a:t>
            </a:r>
            <a:r>
              <a:rPr lang="es" sz="1500">
                <a:solidFill>
                  <a:srgbClr val="375FA9"/>
                </a:solidFill>
              </a:rPr>
              <a:t>Conjunto de normas o reglas y pasos establecidos de forma clara y concreta sobre el flujo de información en una red estructurada.</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Servicios: </a:t>
            </a:r>
            <a:r>
              <a:rPr lang="es" sz="1500">
                <a:solidFill>
                  <a:srgbClr val="375FA9"/>
                </a:solidFill>
              </a:rPr>
              <a:t>Conjunto de información que busca responder las necesidades de un cliente, donde esta información pueden ser mail, música, mensajes simples entre software, videos, etc.</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chemeClr val="accent5"/>
              </a:buClr>
              <a:buSzPts val="1200"/>
              <a:buFont typeface="Calibri"/>
              <a:buChar char="●"/>
            </a:pPr>
            <a:r>
              <a:rPr b="1" lang="es" sz="1500">
                <a:solidFill>
                  <a:srgbClr val="375FA9"/>
                </a:solidFill>
              </a:rPr>
              <a:t>Almacenamiento </a:t>
            </a:r>
            <a:r>
              <a:rPr b="1" lang="es" sz="1500">
                <a:solidFill>
                  <a:srgbClr val="375FA9"/>
                </a:solidFill>
              </a:rPr>
              <a:t>de datos:</a:t>
            </a:r>
            <a:r>
              <a:rPr lang="es" sz="1500">
                <a:solidFill>
                  <a:srgbClr val="375FA9"/>
                </a:solidFill>
              </a:rPr>
              <a:t> </a:t>
            </a:r>
            <a:r>
              <a:rPr lang="es" sz="1500">
                <a:solidFill>
                  <a:srgbClr val="375FA9"/>
                </a:solidFill>
              </a:rPr>
              <a:t>Son bancos de información estructurada y no estructurada que forman parte de la red.</a:t>
            </a:r>
            <a:endParaRPr>
              <a:solidFill>
                <a:srgbClr val="233A4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6"/>
          <p:cNvSpPr txBox="1"/>
          <p:nvPr/>
        </p:nvSpPr>
        <p:spPr>
          <a:xfrm>
            <a:off x="849781" y="85313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Tipos de arquitecturas</a:t>
            </a:r>
            <a:endParaRPr b="1" sz="3000">
              <a:solidFill>
                <a:srgbClr val="E83464"/>
              </a:solidFill>
            </a:endParaRPr>
          </a:p>
        </p:txBody>
      </p:sp>
      <p:sp>
        <p:nvSpPr>
          <p:cNvPr id="237" name="Google Shape;237;p26"/>
          <p:cNvSpPr txBox="1"/>
          <p:nvPr/>
        </p:nvSpPr>
        <p:spPr>
          <a:xfrm>
            <a:off x="849781" y="1864846"/>
            <a:ext cx="7224000" cy="32613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de dos capas: </a:t>
            </a:r>
            <a:r>
              <a:rPr lang="es" sz="1300">
                <a:solidFill>
                  <a:srgbClr val="375FA9"/>
                </a:solidFill>
              </a:rPr>
              <a:t>En esta arquitectura el cliente solicita recursos y el servidor responde directamente a la solicitud.</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de tres capas: </a:t>
            </a:r>
            <a:r>
              <a:rPr lang="es" sz="1300">
                <a:solidFill>
                  <a:srgbClr val="375FA9"/>
                </a:solidFill>
              </a:rPr>
              <a:t>En la arquitectura de tres capas existe un nivel intermediario, eso significa que la arquitectura generalmente está compartida por un cliente que es el que solicita los recursos provisto con una interfaz de usuario o mediante un navegador web.</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b="1" lang="es" sz="1300">
                <a:solidFill>
                  <a:srgbClr val="375FA9"/>
                </a:solidFill>
              </a:rPr>
              <a:t>Arquitectura N capas: </a:t>
            </a:r>
            <a:r>
              <a:rPr lang="es" sz="1300">
                <a:solidFill>
                  <a:srgbClr val="375FA9"/>
                </a:solidFill>
              </a:rPr>
              <a:t>En este caso de la arquitectura de N capas, el modelo cliente servidor requiere la ayuda de otros servidores para poder ejecutar sus propias tareas.</a:t>
            </a:r>
            <a:endParaRPr sz="1300">
              <a:solidFill>
                <a:srgbClr val="233A44"/>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7"/>
          <p:cNvSpPr txBox="1"/>
          <p:nvPr/>
        </p:nvSpPr>
        <p:spPr>
          <a:xfrm>
            <a:off x="849781" y="8690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b="1" lang="es" sz="3000">
                <a:solidFill>
                  <a:srgbClr val="E83464"/>
                </a:solidFill>
              </a:rPr>
              <a:t>Ventajas</a:t>
            </a:r>
            <a:endParaRPr b="1" sz="3000">
              <a:solidFill>
                <a:srgbClr val="E83464"/>
              </a:solidFill>
            </a:endParaRPr>
          </a:p>
        </p:txBody>
      </p:sp>
      <p:sp>
        <p:nvSpPr>
          <p:cNvPr id="243" name="Google Shape;243;p27"/>
          <p:cNvSpPr txBox="1"/>
          <p:nvPr/>
        </p:nvSpPr>
        <p:spPr>
          <a:xfrm>
            <a:off x="849781" y="17262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Facilita la integración entre diferentes sistemas y comparte información permitiendo que los dispositivos de la red puedan ser utilizados mediante una interfaz más amigable para el usuario. </a:t>
            </a:r>
            <a:endParaRPr sz="1300">
              <a:solidFill>
                <a:srgbClr val="375FA9"/>
              </a:solidFill>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Gracias al uso de la interfaz de gráficas interactivas, las aplicaciones realizadas bajo este esquema tienen una mayor interacción con el usuario.</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La estructura modular facilita la integración de nuevas tecnologías y el crecimiento de la infraestructura computacional favoreciendo así la estabilidad de las soluciones.</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El modelo cliente servidor permite a las diferentes áreas de una empresa generar un orden de trabajo en donde cada sector puede trabajar en su área accediendo al mismo servidor e información que los demás, sin generar conflictos. </a:t>
            </a:r>
            <a:endParaRPr sz="1300">
              <a:solidFill>
                <a:srgbClr val="375FA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8"/>
          <p:cNvSpPr txBox="1"/>
          <p:nvPr/>
        </p:nvSpPr>
        <p:spPr>
          <a:xfrm>
            <a:off x="893661" y="889272"/>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 </a:t>
            </a:r>
            <a:endParaRPr b="1" sz="3000">
              <a:solidFill>
                <a:srgbClr val="E73263"/>
              </a:solidFill>
            </a:endParaRPr>
          </a:p>
          <a:p>
            <a:pPr indent="0" lvl="0" marL="0" rtl="0" algn="l">
              <a:lnSpc>
                <a:spcPct val="85000"/>
              </a:lnSpc>
              <a:spcBef>
                <a:spcPts val="0"/>
              </a:spcBef>
              <a:spcAft>
                <a:spcPts val="0"/>
              </a:spcAft>
              <a:buNone/>
            </a:pPr>
            <a:r>
              <a:rPr b="1" lang="es" sz="2800">
                <a:solidFill>
                  <a:srgbClr val="E83464"/>
                </a:solidFill>
              </a:rPr>
              <a:t>Desventajas</a:t>
            </a:r>
            <a:endParaRPr b="1" sz="2800">
              <a:solidFill>
                <a:srgbClr val="E83464"/>
              </a:solidFill>
            </a:endParaRPr>
          </a:p>
        </p:txBody>
      </p:sp>
      <p:sp>
        <p:nvSpPr>
          <p:cNvPr id="249" name="Google Shape;249;p28"/>
          <p:cNvSpPr txBox="1"/>
          <p:nvPr/>
        </p:nvSpPr>
        <p:spPr>
          <a:xfrm>
            <a:off x="849781" y="1653564"/>
            <a:ext cx="7224000" cy="25650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chemeClr val="accent5"/>
              </a:buClr>
              <a:buSzPts val="1300"/>
              <a:buFont typeface="Calibri"/>
              <a:buChar char="●"/>
            </a:pPr>
            <a:r>
              <a:rPr lang="es">
                <a:solidFill>
                  <a:srgbClr val="375FA9"/>
                </a:solidFill>
              </a:rPr>
              <a:t>Se necesita de expertos para que un servidor sea reparado. </a:t>
            </a:r>
            <a:endParaRPr sz="1500">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Al compartir canales de información entre servidores y clientes, se requiere que estas pasen por procesos de validación, es decir protocolos de seguridad que pueden tener algún tipo de puerta abierta permitiendo que se generen daños físicos, amenazas o ataques de malware.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Hay una gran limitación en cuanto a los costos económicos ya que generalmente los servidores son computadoras de alto nivel con un hardware y software específicos para poder dar un correcto funcionamiento a las aplicaciones, las cuales son de alto valor. Además, también tiene un costo elevado reemplazar componentes que estén dañados.</a:t>
            </a:r>
            <a:endParaRPr sz="1300">
              <a:solidFill>
                <a:srgbClr val="375FA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9"/>
          <p:cNvSpPr txBox="1"/>
          <p:nvPr/>
        </p:nvSpPr>
        <p:spPr>
          <a:xfrm>
            <a:off x="897406" y="53567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Cliente/Servidor - WEB</a:t>
            </a:r>
            <a:endParaRPr b="1" sz="3000">
              <a:solidFill>
                <a:srgbClr val="E83464"/>
              </a:solidFill>
            </a:endParaRPr>
          </a:p>
        </p:txBody>
      </p:sp>
      <p:sp>
        <p:nvSpPr>
          <p:cNvPr id="255" name="Google Shape;255;p29"/>
          <p:cNvSpPr txBox="1"/>
          <p:nvPr/>
        </p:nvSpPr>
        <p:spPr>
          <a:xfrm>
            <a:off x="849781" y="1459600"/>
            <a:ext cx="7224000" cy="347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Es una arquitectura software que involucra uno o más clientes solicitando servicios a uno o más servidores.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El cliente puede ser un proceso en ejecución en un dispositivo </a:t>
            </a:r>
            <a:r>
              <a:rPr lang="es" sz="1200">
                <a:solidFill>
                  <a:srgbClr val="375FA9"/>
                </a:solidFill>
              </a:rPr>
              <a:t>de cómputo </a:t>
            </a:r>
            <a:r>
              <a:rPr lang="es" sz="1200">
                <a:solidFill>
                  <a:srgbClr val="375FA9"/>
                </a:solidFill>
              </a:rPr>
              <a:t>como una PDA o un teléfono móvil.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El servidor puede ser un proceso en ejecución en un dispositivo de </a:t>
            </a:r>
            <a:r>
              <a:rPr lang="es" sz="1200">
                <a:solidFill>
                  <a:srgbClr val="375FA9"/>
                </a:solidFill>
              </a:rPr>
              <a:t>cómputo</a:t>
            </a:r>
            <a:r>
              <a:rPr lang="es" sz="1200">
                <a:solidFill>
                  <a:srgbClr val="375FA9"/>
                </a:solidFill>
              </a:rPr>
              <a:t> (normalmente de altas prestaciones).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En la arquitectura Web actual aparecen además elementos que se sitúan en medio (proxies, cachés)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Beneficios: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Usabilidad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Flexibilidad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Interoperabilidad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Escalabilidad.</a:t>
            </a:r>
            <a:endParaRPr sz="1200">
              <a:solidFill>
                <a:srgbClr val="375FA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0"/>
          <p:cNvSpPr txBox="1"/>
          <p:nvPr/>
        </p:nvSpPr>
        <p:spPr>
          <a:xfrm>
            <a:off x="697381" y="571177"/>
            <a:ext cx="7017300" cy="8574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i="0" lang="es" sz="3000" u="none" cap="none" strike="noStrike">
                <a:solidFill>
                  <a:srgbClr val="E83464"/>
                </a:solidFill>
              </a:rPr>
              <a:t>Modelo </a:t>
            </a:r>
            <a:r>
              <a:rPr b="1" lang="es" sz="3000">
                <a:solidFill>
                  <a:srgbClr val="E83464"/>
                </a:solidFill>
              </a:rPr>
              <a:t>C</a:t>
            </a:r>
            <a:r>
              <a:rPr b="1" i="0" lang="es" sz="3000" u="none" cap="none" strike="noStrike">
                <a:solidFill>
                  <a:srgbClr val="E83464"/>
                </a:solidFill>
              </a:rPr>
              <a:t>liente/</a:t>
            </a:r>
            <a:r>
              <a:rPr b="1" lang="es" sz="3000">
                <a:solidFill>
                  <a:srgbClr val="E83464"/>
                </a:solidFill>
              </a:rPr>
              <a:t>S</a:t>
            </a:r>
            <a:r>
              <a:rPr b="1" i="0" lang="es" sz="3000" u="none" cap="none" strike="noStrike">
                <a:solidFill>
                  <a:srgbClr val="E83464"/>
                </a:solidFill>
              </a:rPr>
              <a:t>ervidor - WEB</a:t>
            </a:r>
            <a:endParaRPr b="1" i="0" sz="3000" u="none" cap="none" strike="noStrike">
              <a:solidFill>
                <a:srgbClr val="E83464"/>
              </a:solidFill>
            </a:endParaRPr>
          </a:p>
        </p:txBody>
      </p:sp>
      <p:pic>
        <p:nvPicPr>
          <p:cNvPr id="261" name="Google Shape;261;p30"/>
          <p:cNvPicPr preferRelativeResize="0"/>
          <p:nvPr/>
        </p:nvPicPr>
        <p:blipFill rotWithShape="1">
          <a:blip r:embed="rId4">
            <a:alphaModFix/>
          </a:blip>
          <a:srcRect b="0" l="0" r="0" t="0"/>
          <a:stretch/>
        </p:blipFill>
        <p:spPr>
          <a:xfrm>
            <a:off x="1835175" y="1428575"/>
            <a:ext cx="4654675" cy="336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1"/>
          <p:cNvSpPr txBox="1"/>
          <p:nvPr/>
        </p:nvSpPr>
        <p:spPr>
          <a:xfrm>
            <a:off x="787435" y="88636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Cliente/Servidor - WEB</a:t>
            </a:r>
            <a:br>
              <a:rPr b="1" lang="es" sz="3000">
                <a:solidFill>
                  <a:srgbClr val="E83464"/>
                </a:solidFill>
              </a:rPr>
            </a:br>
            <a:r>
              <a:rPr b="1" lang="es" sz="3000">
                <a:solidFill>
                  <a:srgbClr val="E83464"/>
                </a:solidFill>
              </a:rPr>
              <a:t>Servidores</a:t>
            </a:r>
            <a:endParaRPr b="1" sz="3000">
              <a:solidFill>
                <a:srgbClr val="E83464"/>
              </a:solidFill>
            </a:endParaRPr>
          </a:p>
        </p:txBody>
      </p:sp>
      <p:sp>
        <p:nvSpPr>
          <p:cNvPr id="267" name="Google Shape;267;p31"/>
          <p:cNvSpPr txBox="1"/>
          <p:nvPr/>
        </p:nvSpPr>
        <p:spPr>
          <a:xfrm>
            <a:off x="849781" y="2044954"/>
            <a:ext cx="7224000" cy="2430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Programa que contesta y genera la respuesta HTTP a las peticiones de recursos web por parte del cliente.</a:t>
            </a:r>
            <a:endParaRPr sz="15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Se conecta con el cliente.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Recibe el mensaje HTTP de la petición.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Procesa el mensaje HTTP.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500">
                <a:solidFill>
                  <a:srgbClr val="375FA9"/>
                </a:solidFill>
              </a:rPr>
              <a:t>Localiza y envía el resultado (en forma de mensaje HTTP)</a:t>
            </a:r>
            <a:endParaRPr sz="1500">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2"/>
          <p:cNvSpPr txBox="1"/>
          <p:nvPr/>
        </p:nvSpPr>
        <p:spPr>
          <a:xfrm>
            <a:off x="745871" y="88290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Cliente/Servidor - WEB</a:t>
            </a:r>
            <a:br>
              <a:rPr b="1" lang="es" sz="3000">
                <a:solidFill>
                  <a:srgbClr val="E83464"/>
                </a:solidFill>
              </a:rPr>
            </a:br>
            <a:r>
              <a:rPr b="1" lang="es" sz="3000">
                <a:solidFill>
                  <a:srgbClr val="E83464"/>
                </a:solidFill>
              </a:rPr>
              <a:t>Cliente</a:t>
            </a:r>
            <a:endParaRPr b="1" sz="3000">
              <a:solidFill>
                <a:srgbClr val="E83464"/>
              </a:solidFill>
            </a:endParaRPr>
          </a:p>
        </p:txBody>
      </p:sp>
      <p:sp>
        <p:nvSpPr>
          <p:cNvPr id="273" name="Google Shape;273;p32"/>
          <p:cNvSpPr txBox="1"/>
          <p:nvPr/>
        </p:nvSpPr>
        <p:spPr>
          <a:xfrm>
            <a:off x="849781" y="1740153"/>
            <a:ext cx="7224000" cy="32508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Originan el tráfico Web.</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Envían las peticiones y reciben las respuestas</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Dos clases de clientes web: navegadores y robots.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Los navegadores (Chrome, IE, etc).</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Las peticiones están dirigidas por el usuario.</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Repiten peticiones al mismo objeto cuando navegan por un sitio.</a:t>
            </a:r>
            <a:endParaRPr sz="1100">
              <a:solidFill>
                <a:srgbClr val="375FA9"/>
              </a:solidFill>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Utilizan caches de memoria y disco.</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Robots (spiders, y agentes inteligentes).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 velocidad y carga está limitada por la velocidad de proceso, y por la velocidad de la red.</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chemeClr val="accent5"/>
              </a:buClr>
              <a:buSzPts val="1100"/>
              <a:buFont typeface="Calibri"/>
              <a:buChar char="○"/>
            </a:pPr>
            <a:r>
              <a:rPr lang="es" sz="1100">
                <a:solidFill>
                  <a:srgbClr val="375FA9"/>
                </a:solidFill>
              </a:rPr>
              <a:t>Las peticiones son automatizadas.</a:t>
            </a:r>
            <a:endParaRPr sz="11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3"/>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700">
                <a:solidFill>
                  <a:srgbClr val="E83464"/>
                </a:solidFill>
              </a:rPr>
              <a:t>Modelo Cliente/Servidor - WEB</a:t>
            </a:r>
            <a:br>
              <a:rPr b="1" lang="es" sz="2700">
                <a:solidFill>
                  <a:srgbClr val="E83464"/>
                </a:solidFill>
              </a:rPr>
            </a:br>
            <a:r>
              <a:rPr b="1" lang="es" sz="2700">
                <a:solidFill>
                  <a:srgbClr val="E83464"/>
                </a:solidFill>
              </a:rPr>
              <a:t>Navegadores</a:t>
            </a:r>
            <a:endParaRPr b="1" sz="2700">
              <a:solidFill>
                <a:srgbClr val="E83464"/>
              </a:solidFill>
            </a:endParaRPr>
          </a:p>
        </p:txBody>
      </p:sp>
      <p:sp>
        <p:nvSpPr>
          <p:cNvPr id="279" name="Google Shape;279;p33"/>
          <p:cNvSpPr txBox="1"/>
          <p:nvPr/>
        </p:nvSpPr>
        <p:spPr>
          <a:xfrm>
            <a:off x="756262" y="1770165"/>
            <a:ext cx="7566900" cy="6531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Programa que ejecuta las solicitudes, a petición de un usuario, y recibe, analiza y presenta las respuestas. Pasos:</a:t>
            </a:r>
            <a:endParaRPr sz="1300">
              <a:solidFill>
                <a:srgbClr val="233A44"/>
              </a:solidFill>
              <a:latin typeface="Calibri"/>
              <a:ea typeface="Calibri"/>
              <a:cs typeface="Calibri"/>
              <a:sym typeface="Calibri"/>
            </a:endParaRPr>
          </a:p>
        </p:txBody>
      </p:sp>
      <p:pic>
        <p:nvPicPr>
          <p:cNvPr id="280" name="Google Shape;280;p33"/>
          <p:cNvPicPr preferRelativeResize="0"/>
          <p:nvPr/>
        </p:nvPicPr>
        <p:blipFill rotWithShape="1">
          <a:blip r:embed="rId4">
            <a:alphaModFix/>
          </a:blip>
          <a:srcRect b="0" l="0" r="0" t="0"/>
          <a:stretch/>
        </p:blipFill>
        <p:spPr>
          <a:xfrm>
            <a:off x="2327573" y="2423376"/>
            <a:ext cx="4113900" cy="239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3: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Introducción al desarrollo Web y plataformas de desarrollo colaborativo</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None/>
            </a:pPr>
            <a:r>
              <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4"/>
          <p:cNvSpPr txBox="1"/>
          <p:nvPr/>
        </p:nvSpPr>
        <p:spPr>
          <a:xfrm>
            <a:off x="756262" y="92100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Modelo Cliente/Servidor - WEB</a:t>
            </a:r>
            <a:br>
              <a:rPr b="1" lang="es" sz="3000">
                <a:solidFill>
                  <a:srgbClr val="E83464"/>
                </a:solidFill>
              </a:rPr>
            </a:br>
            <a:r>
              <a:rPr b="1" lang="es" sz="3000">
                <a:solidFill>
                  <a:srgbClr val="E83464"/>
                </a:solidFill>
              </a:rPr>
              <a:t>Funciones de los Navegadores</a:t>
            </a:r>
            <a:endParaRPr b="1" sz="3000">
              <a:solidFill>
                <a:srgbClr val="E83464"/>
              </a:solidFill>
            </a:endParaRPr>
          </a:p>
        </p:txBody>
      </p:sp>
      <p:sp>
        <p:nvSpPr>
          <p:cNvPr id="286" name="Google Shape;286;p34"/>
          <p:cNvSpPr txBox="1"/>
          <p:nvPr/>
        </p:nvSpPr>
        <p:spPr>
          <a:xfrm>
            <a:off x="849781" y="1882163"/>
            <a:ext cx="7224000" cy="26172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Elaboran y envían la petición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Reciben, interpretan y presentan la 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Proporcionan la interfaz para conectarse y utilizar otros servicios: mail, news, ftp, etc. El protocolo por defecto es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Caché local.</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500">
                <a:solidFill>
                  <a:srgbClr val="375FA9"/>
                </a:solidFill>
              </a:rPr>
              <a:t>Manejo de las Cookies.</a:t>
            </a:r>
            <a:endParaRPr sz="1500">
              <a:solidFill>
                <a:srgbClr val="375FA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35"/>
          <p:cNvSpPr txBox="1"/>
          <p:nvPr/>
        </p:nvSpPr>
        <p:spPr>
          <a:xfrm>
            <a:off x="610804" y="95894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Cliente/Servidor - WEB</a:t>
            </a:r>
            <a:br>
              <a:rPr b="1" lang="es" sz="2800">
                <a:solidFill>
                  <a:srgbClr val="E83464"/>
                </a:solidFill>
              </a:rPr>
            </a:br>
            <a:r>
              <a:rPr b="1" lang="es" sz="2800">
                <a:solidFill>
                  <a:srgbClr val="E83464"/>
                </a:solidFill>
              </a:rPr>
              <a:t>Protocolo HTTP</a:t>
            </a:r>
            <a:endParaRPr b="1" sz="2800">
              <a:solidFill>
                <a:srgbClr val="E83464"/>
              </a:solidFill>
            </a:endParaRPr>
          </a:p>
        </p:txBody>
      </p:sp>
      <p:sp>
        <p:nvSpPr>
          <p:cNvPr id="292" name="Google Shape;292;p35"/>
          <p:cNvSpPr txBox="1"/>
          <p:nvPr/>
        </p:nvSpPr>
        <p:spPr>
          <a:xfrm>
            <a:off x="610791" y="1816354"/>
            <a:ext cx="43665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Los elementos software de la arquitectura web (clientes, servidores, proxies) utilizan el protocolo HTTP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HTTP define la sintaxis y la semántica que utilizan estos elementos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Es un protocolo basado en el esquema petición/respuesta.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chemeClr val="accent5"/>
              </a:buClr>
              <a:buSzPts val="1200"/>
              <a:buFont typeface="Calibri"/>
              <a:buChar char="●"/>
            </a:pPr>
            <a:r>
              <a:rPr lang="es" sz="1300">
                <a:solidFill>
                  <a:srgbClr val="375FA9"/>
                </a:solidFill>
              </a:rPr>
              <a:t>El cliente envía un mensaje de petición y el servidor contesta con un mensaje de respuesta.</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id="293" name="Google Shape;293;p35"/>
          <p:cNvPicPr preferRelativeResize="0"/>
          <p:nvPr/>
        </p:nvPicPr>
        <p:blipFill rotWithShape="1">
          <a:blip r:embed="rId4">
            <a:alphaModFix/>
          </a:blip>
          <a:srcRect b="0" l="1903" r="0" t="0"/>
          <a:stretch/>
        </p:blipFill>
        <p:spPr>
          <a:xfrm>
            <a:off x="5372100" y="1660500"/>
            <a:ext cx="2762375" cy="2385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6"/>
          <p:cNvSpPr txBox="1"/>
          <p:nvPr/>
        </p:nvSpPr>
        <p:spPr>
          <a:xfrm>
            <a:off x="735480" y="89676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Cliente/Servidor - WEB</a:t>
            </a:r>
            <a:br>
              <a:rPr b="1" lang="es" sz="2800">
                <a:solidFill>
                  <a:srgbClr val="E83464"/>
                </a:solidFill>
              </a:rPr>
            </a:br>
            <a:r>
              <a:rPr b="1" lang="es" sz="2800">
                <a:solidFill>
                  <a:srgbClr val="E83464"/>
                </a:solidFill>
              </a:rPr>
              <a:t>Protocolo HTTP</a:t>
            </a:r>
            <a:endParaRPr b="1" sz="2800">
              <a:solidFill>
                <a:srgbClr val="E83464"/>
              </a:solidFill>
            </a:endParaRPr>
          </a:p>
        </p:txBody>
      </p:sp>
      <p:sp>
        <p:nvSpPr>
          <p:cNvPr id="299" name="Google Shape;299;p36"/>
          <p:cNvSpPr txBox="1"/>
          <p:nvPr/>
        </p:nvSpPr>
        <p:spPr>
          <a:xfrm>
            <a:off x="901736" y="1930655"/>
            <a:ext cx="7224000" cy="2721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lang="es">
                <a:solidFill>
                  <a:srgbClr val="375FA9"/>
                </a:solidFill>
              </a:rPr>
              <a:t>El protocolo HTTP está basado en mensajes de Texto plano.</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Legible.</a:t>
            </a:r>
            <a:endParaRPr sz="11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Fácil de depurar</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Desventajas: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chemeClr val="accent5"/>
              </a:buClr>
              <a:buSzPts val="1100"/>
              <a:buFont typeface="Calibri"/>
              <a:buChar char="○"/>
            </a:pPr>
            <a:r>
              <a:rPr lang="es" sz="1200">
                <a:solidFill>
                  <a:srgbClr val="375FA9"/>
                </a:solidFill>
              </a:rPr>
              <a:t>El mensaje es más largo.</a:t>
            </a:r>
            <a:endParaRPr sz="11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rPr lang="es">
                <a:solidFill>
                  <a:srgbClr val="375FA9"/>
                </a:solidFill>
              </a:rPr>
              <a:t>Es un protocolo sin manejo de estados.</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Hay ausencia de estado tras cada par petición-respuesta</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Tras la respuesta, el servidor cierra inmediatamente la conexión.</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chemeClr val="accent5"/>
              </a:buClr>
              <a:buSzPts val="1100"/>
              <a:buFont typeface="Calibri"/>
              <a:buChar char="●"/>
            </a:pPr>
            <a:r>
              <a:rPr lang="es">
                <a:solidFill>
                  <a:srgbClr val="375FA9"/>
                </a:solidFill>
              </a:rPr>
              <a:t>No existe el concepto de sesión.</a:t>
            </a:r>
            <a:endParaRPr>
              <a:solidFill>
                <a:srgbClr val="375FA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7"/>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t/>
            </a:r>
            <a:endParaRPr b="1" sz="2700">
              <a:solidFill>
                <a:srgbClr val="E83464"/>
              </a:solidFill>
            </a:endParaRPr>
          </a:p>
          <a:p>
            <a:pPr indent="0" lvl="0" marL="0" rtl="0" algn="l">
              <a:lnSpc>
                <a:spcPct val="85000"/>
              </a:lnSpc>
              <a:spcBef>
                <a:spcPts val="0"/>
              </a:spcBef>
              <a:spcAft>
                <a:spcPts val="0"/>
              </a:spcAft>
              <a:buNone/>
            </a:pPr>
            <a:r>
              <a:rPr b="1" lang="es" sz="2700">
                <a:solidFill>
                  <a:srgbClr val="E83464"/>
                </a:solidFill>
              </a:rPr>
              <a:t>Modelo Cliente/Servidor - WEB</a:t>
            </a:r>
            <a:endParaRPr b="1" sz="2700">
              <a:solidFill>
                <a:srgbClr val="E83464"/>
              </a:solidFill>
            </a:endParaRPr>
          </a:p>
          <a:p>
            <a:pPr indent="0" lvl="0" marL="0" rtl="0" algn="l">
              <a:lnSpc>
                <a:spcPct val="85000"/>
              </a:lnSpc>
              <a:spcBef>
                <a:spcPts val="0"/>
              </a:spcBef>
              <a:spcAft>
                <a:spcPts val="0"/>
              </a:spcAft>
              <a:buNone/>
            </a:pPr>
            <a:r>
              <a:rPr b="1" lang="es" sz="2700">
                <a:solidFill>
                  <a:srgbClr val="E83464"/>
                </a:solidFill>
              </a:rPr>
              <a:t>Tipos </a:t>
            </a:r>
            <a:r>
              <a:rPr b="1" lang="es" sz="2700">
                <a:solidFill>
                  <a:srgbClr val="E83464"/>
                </a:solidFill>
              </a:rPr>
              <a:t>de peticiones y respuestas HTTP</a:t>
            </a:r>
            <a:endParaRPr b="1" sz="2700">
              <a:solidFill>
                <a:srgbClr val="E83464"/>
              </a:solidFill>
            </a:endParaRPr>
          </a:p>
        </p:txBody>
      </p:sp>
      <p:sp>
        <p:nvSpPr>
          <p:cNvPr id="305" name="Google Shape;305;p37"/>
          <p:cNvSpPr txBox="1"/>
          <p:nvPr/>
        </p:nvSpPr>
        <p:spPr>
          <a:xfrm>
            <a:off x="5167450" y="1770200"/>
            <a:ext cx="2994300" cy="3191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Tipos de respuestas:</a:t>
            </a:r>
            <a:endParaRPr b="1"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Informativas (100 - 199)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Exitosas (200 - 299)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Redireccionamiento (300 - 399)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Error del Cliente (400 - 499)</a:t>
            </a:r>
            <a:endParaRPr sz="1200">
              <a:solidFill>
                <a:srgbClr val="375FA9"/>
              </a:solidFill>
            </a:endParaRPr>
          </a:p>
          <a:p>
            <a:pPr indent="-304800" lvl="0" marL="457200" rtl="0" algn="just">
              <a:lnSpc>
                <a:spcPct val="115000"/>
              </a:lnSpc>
              <a:spcBef>
                <a:spcPts val="1000"/>
              </a:spcBef>
              <a:spcAft>
                <a:spcPts val="0"/>
              </a:spcAft>
              <a:buClr>
                <a:srgbClr val="375FA9"/>
              </a:buClr>
              <a:buSzPts val="1200"/>
              <a:buChar char="●"/>
            </a:pPr>
            <a:r>
              <a:rPr lang="es" sz="1200">
                <a:solidFill>
                  <a:srgbClr val="375FA9"/>
                </a:solidFill>
              </a:rPr>
              <a:t>Error del Servidor (500 - 599)</a:t>
            </a:r>
            <a:endParaRPr sz="1200">
              <a:solidFill>
                <a:srgbClr val="375FA9"/>
              </a:solidFill>
            </a:endParaRPr>
          </a:p>
        </p:txBody>
      </p:sp>
      <p:sp>
        <p:nvSpPr>
          <p:cNvPr id="306" name="Google Shape;306;p37"/>
          <p:cNvSpPr txBox="1"/>
          <p:nvPr/>
        </p:nvSpPr>
        <p:spPr>
          <a:xfrm>
            <a:off x="756250" y="1770200"/>
            <a:ext cx="4182600" cy="2378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Tipos de peticiones:</a:t>
            </a:r>
            <a:endParaRPr b="1" sz="1200">
              <a:solidFill>
                <a:srgbClr val="375FA9"/>
              </a:solidFill>
            </a:endParaRPr>
          </a:p>
          <a:p>
            <a:pPr indent="-304800" lvl="0" marL="457200" rtl="0" algn="just">
              <a:lnSpc>
                <a:spcPct val="115000"/>
              </a:lnSpc>
              <a:spcBef>
                <a:spcPts val="600"/>
              </a:spcBef>
              <a:spcAft>
                <a:spcPts val="0"/>
              </a:spcAft>
              <a:buClr>
                <a:srgbClr val="375FA9"/>
              </a:buClr>
              <a:buSzPts val="1200"/>
              <a:buChar char="●"/>
            </a:pPr>
            <a:r>
              <a:rPr b="1" lang="es" sz="1200">
                <a:solidFill>
                  <a:srgbClr val="375FA9"/>
                </a:solidFill>
              </a:rPr>
              <a:t>GET : </a:t>
            </a:r>
            <a:r>
              <a:rPr lang="es" sz="1200">
                <a:solidFill>
                  <a:srgbClr val="375FA9"/>
                </a:solidFill>
              </a:rPr>
              <a:t>Solicita una representación de un recurso específico. Sólo deben recuperar datos.</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POST : </a:t>
            </a:r>
            <a:r>
              <a:rPr lang="es" sz="1200">
                <a:solidFill>
                  <a:srgbClr val="375FA9"/>
                </a:solidFill>
              </a:rPr>
              <a:t>Envía</a:t>
            </a:r>
            <a:r>
              <a:rPr lang="es" sz="1200">
                <a:solidFill>
                  <a:srgbClr val="375FA9"/>
                </a:solidFill>
              </a:rPr>
              <a:t> una entidad a un recurso en específico, causando a menudo un cambio en el estado o efectos secundarios en el servidor.</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PUT : </a:t>
            </a:r>
            <a:r>
              <a:rPr lang="es" sz="1200">
                <a:solidFill>
                  <a:srgbClr val="375FA9"/>
                </a:solidFill>
              </a:rPr>
              <a:t>Reemplaza todas las representaciones actuales del recurso de destino con la carga útil de la petición.</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b="1" lang="es" sz="1200">
                <a:solidFill>
                  <a:srgbClr val="375FA9"/>
                </a:solidFill>
              </a:rPr>
              <a:t>DELETE : </a:t>
            </a:r>
            <a:r>
              <a:rPr lang="es" sz="1200">
                <a:solidFill>
                  <a:srgbClr val="375FA9"/>
                </a:solidFill>
              </a:rPr>
              <a:t>Borra un recurso en específico.</a:t>
            </a:r>
            <a:endParaRPr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Otros t</a:t>
            </a:r>
            <a:r>
              <a:rPr b="1" lang="es" sz="1200">
                <a:solidFill>
                  <a:srgbClr val="375FA9"/>
                </a:solidFill>
              </a:rPr>
              <a:t>ipos de peticiones:</a:t>
            </a:r>
            <a:endParaRPr sz="1200">
              <a:solidFill>
                <a:srgbClr val="375FA9"/>
              </a:solidFill>
            </a:endParaRPr>
          </a:p>
        </p:txBody>
      </p:sp>
      <p:sp>
        <p:nvSpPr>
          <p:cNvPr id="307" name="Google Shape;307;p37"/>
          <p:cNvSpPr txBox="1"/>
          <p:nvPr/>
        </p:nvSpPr>
        <p:spPr>
          <a:xfrm>
            <a:off x="756250" y="4148900"/>
            <a:ext cx="1614600" cy="7941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600"/>
              </a:spcBef>
              <a:spcAft>
                <a:spcPts val="0"/>
              </a:spcAft>
              <a:buClr>
                <a:srgbClr val="375FA9"/>
              </a:buClr>
              <a:buSzPts val="1200"/>
              <a:buChar char="●"/>
            </a:pPr>
            <a:r>
              <a:rPr lang="es" sz="1200">
                <a:solidFill>
                  <a:srgbClr val="375FA9"/>
                </a:solidFill>
              </a:rPr>
              <a:t>PATCH</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HEAD</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OPTIONS</a:t>
            </a:r>
            <a:endParaRPr>
              <a:latin typeface="Calibri"/>
              <a:ea typeface="Calibri"/>
              <a:cs typeface="Calibri"/>
              <a:sym typeface="Calibri"/>
            </a:endParaRPr>
          </a:p>
        </p:txBody>
      </p:sp>
      <p:sp>
        <p:nvSpPr>
          <p:cNvPr id="308" name="Google Shape;308;p37"/>
          <p:cNvSpPr txBox="1"/>
          <p:nvPr/>
        </p:nvSpPr>
        <p:spPr>
          <a:xfrm>
            <a:off x="2370850" y="4148900"/>
            <a:ext cx="1614600" cy="825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600"/>
              </a:spcBef>
              <a:spcAft>
                <a:spcPts val="0"/>
              </a:spcAft>
              <a:buClr>
                <a:srgbClr val="375FA9"/>
              </a:buClr>
              <a:buSzPts val="1200"/>
              <a:buChar char="●"/>
            </a:pPr>
            <a:r>
              <a:rPr lang="es" sz="1200">
                <a:solidFill>
                  <a:srgbClr val="375FA9"/>
                </a:solidFill>
              </a:rPr>
              <a:t>CONNECT</a:t>
            </a:r>
            <a:endParaRPr sz="1200">
              <a:solidFill>
                <a:srgbClr val="375FA9"/>
              </a:solidFill>
            </a:endParaRPr>
          </a:p>
          <a:p>
            <a:pPr indent="-304800" lvl="0" marL="457200" rtl="0" algn="just">
              <a:lnSpc>
                <a:spcPct val="115000"/>
              </a:lnSpc>
              <a:spcBef>
                <a:spcPts val="0"/>
              </a:spcBef>
              <a:spcAft>
                <a:spcPts val="0"/>
              </a:spcAft>
              <a:buClr>
                <a:srgbClr val="375FA9"/>
              </a:buClr>
              <a:buSzPts val="1200"/>
              <a:buChar char="●"/>
            </a:pPr>
            <a:r>
              <a:rPr lang="es" sz="1200">
                <a:solidFill>
                  <a:srgbClr val="375FA9"/>
                </a:solidFill>
              </a:rPr>
              <a:t>TRACE</a:t>
            </a:r>
            <a:endParaRPr sz="1200">
              <a:solidFill>
                <a:srgbClr val="375FA9"/>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9" name="Google Shape;309;p37"/>
          <p:cNvPicPr preferRelativeResize="0"/>
          <p:nvPr/>
        </p:nvPicPr>
        <p:blipFill rotWithShape="1">
          <a:blip r:embed="rId4">
            <a:alphaModFix/>
          </a:blip>
          <a:srcRect b="5517" l="9044" r="10127" t="0"/>
          <a:stretch/>
        </p:blipFill>
        <p:spPr>
          <a:xfrm>
            <a:off x="7290175" y="1679225"/>
            <a:ext cx="1432900" cy="116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8"/>
          <p:cNvSpPr txBox="1"/>
          <p:nvPr/>
        </p:nvSpPr>
        <p:spPr>
          <a:xfrm>
            <a:off x="725089" y="92793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Modelo Cliente/Servidor - WEB</a:t>
            </a:r>
            <a:br>
              <a:rPr b="1" lang="es" sz="2800">
                <a:solidFill>
                  <a:srgbClr val="E83464"/>
                </a:solidFill>
              </a:rPr>
            </a:br>
            <a:r>
              <a:rPr b="1" lang="es" sz="2800">
                <a:solidFill>
                  <a:srgbClr val="E83464"/>
                </a:solidFill>
              </a:rPr>
              <a:t>Protocolo HTTPS</a:t>
            </a:r>
            <a:endParaRPr b="1" sz="2800">
              <a:solidFill>
                <a:srgbClr val="E83464"/>
              </a:solidFill>
            </a:endParaRPr>
          </a:p>
        </p:txBody>
      </p:sp>
      <p:sp>
        <p:nvSpPr>
          <p:cNvPr id="315" name="Google Shape;315;p38"/>
          <p:cNvSpPr txBox="1"/>
          <p:nvPr/>
        </p:nvSpPr>
        <p:spPr>
          <a:xfrm>
            <a:off x="725089" y="1785182"/>
            <a:ext cx="7224000" cy="14532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HTTPS son las siglas de Hypertext Transfer Protocol Secure (protocolo seguro de transferencia de hipertexto). HTTPS es una versión del protocolo de transferencia que utiliza un cifrado seguro para la comunicación. En la siguiente tabla se detallan las diferencias entre HTTP y HTTPS:</a:t>
            </a:r>
            <a:endParaRPr sz="1300">
              <a:solidFill>
                <a:srgbClr val="233A44"/>
              </a:solidFill>
              <a:latin typeface="Calibri"/>
              <a:ea typeface="Calibri"/>
              <a:cs typeface="Calibri"/>
              <a:sym typeface="Calibri"/>
            </a:endParaRPr>
          </a:p>
        </p:txBody>
      </p:sp>
      <p:pic>
        <p:nvPicPr>
          <p:cNvPr id="316" name="Google Shape;316;p38"/>
          <p:cNvPicPr preferRelativeResize="0"/>
          <p:nvPr/>
        </p:nvPicPr>
        <p:blipFill rotWithShape="1">
          <a:blip r:embed="rId4">
            <a:alphaModFix/>
          </a:blip>
          <a:srcRect b="0" l="0" r="0" t="0"/>
          <a:stretch/>
        </p:blipFill>
        <p:spPr>
          <a:xfrm>
            <a:off x="1875025" y="2971750"/>
            <a:ext cx="4988650" cy="162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9"/>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Plataformas de desarrollo colaborativo</a:t>
            </a:r>
            <a:endParaRPr b="1" sz="3000">
              <a:solidFill>
                <a:srgbClr val="E8346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0"/>
          <p:cNvSpPr txBox="1"/>
          <p:nvPr/>
        </p:nvSpPr>
        <p:spPr>
          <a:xfrm>
            <a:off x="849781" y="57810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Desarrollo o Software Colaborativo</a:t>
            </a:r>
            <a:endParaRPr b="1" sz="3200">
              <a:solidFill>
                <a:srgbClr val="E73263"/>
              </a:solidFill>
            </a:endParaRPr>
          </a:p>
        </p:txBody>
      </p:sp>
      <p:sp>
        <p:nvSpPr>
          <p:cNvPr id="327" name="Google Shape;327;p40"/>
          <p:cNvSpPr txBox="1"/>
          <p:nvPr/>
        </p:nvSpPr>
        <p:spPr>
          <a:xfrm>
            <a:off x="5164283" y="1772353"/>
            <a:ext cx="2899200" cy="2492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Software colaborativo o Group Ware se denomina al conjunto de programas o aplicaciones informáticas que integran el trabajo en un sólo proyecto con muchos usuarios presentes que se encuentran en diversas estaciones de trabajo, conectadas a través de una red (Internet o intranet).</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descr="Groupware internet intranet" id="328" name="Google Shape;328;p40"/>
          <p:cNvPicPr preferRelativeResize="0"/>
          <p:nvPr/>
        </p:nvPicPr>
        <p:blipFill rotWithShape="1">
          <a:blip r:embed="rId4">
            <a:alphaModFix/>
          </a:blip>
          <a:srcRect b="5934" l="0" r="0" t="12988"/>
          <a:stretch/>
        </p:blipFill>
        <p:spPr>
          <a:xfrm>
            <a:off x="367885" y="1527462"/>
            <a:ext cx="4904220" cy="29821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1"/>
          <p:cNvSpPr txBox="1"/>
          <p:nvPr/>
        </p:nvSpPr>
        <p:spPr>
          <a:xfrm>
            <a:off x="849781" y="80493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Características</a:t>
            </a:r>
            <a:endParaRPr b="1" sz="2800">
              <a:solidFill>
                <a:srgbClr val="E83464"/>
              </a:solidFill>
            </a:endParaRPr>
          </a:p>
        </p:txBody>
      </p:sp>
      <p:sp>
        <p:nvSpPr>
          <p:cNvPr id="334" name="Google Shape;334;p41"/>
          <p:cNvSpPr txBox="1"/>
          <p:nvPr/>
        </p:nvSpPr>
        <p:spPr>
          <a:xfrm>
            <a:off x="849781" y="1830208"/>
            <a:ext cx="7224000" cy="24717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Desarrollo descentralizado y distribuido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Uso de diversas herramientas de comunicación asíncronas.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Asignación de roles definidos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Múltiples colaboradores con competencias diversas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Generalmente el desarrollo es voluntario, no remunerado.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Liberación rápida y frecuente.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a:solidFill>
                  <a:srgbClr val="375FA9"/>
                </a:solidFill>
              </a:rPr>
              <a:t>Aplicación del Modelo del Bazar. </a:t>
            </a:r>
            <a:endParaRPr sz="1300">
              <a:solidFill>
                <a:srgbClr val="233A4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2"/>
          <p:cNvSpPr txBox="1"/>
          <p:nvPr/>
        </p:nvSpPr>
        <p:spPr>
          <a:xfrm>
            <a:off x="849781" y="90368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Categorías</a:t>
            </a:r>
            <a:endParaRPr sz="2800">
              <a:solidFill>
                <a:srgbClr val="E83464"/>
              </a:solidFill>
            </a:endParaRPr>
          </a:p>
        </p:txBody>
      </p:sp>
      <p:sp>
        <p:nvSpPr>
          <p:cNvPr id="340" name="Google Shape;340;p42"/>
          <p:cNvSpPr txBox="1"/>
          <p:nvPr/>
        </p:nvSpPr>
        <p:spPr>
          <a:xfrm>
            <a:off x="849781" y="1947971"/>
            <a:ext cx="7224000" cy="2284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El software colaborativo se puede dividir en tres categorías: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00">
              <a:solidFill>
                <a:srgbClr val="375FA9"/>
              </a:solidFill>
            </a:endParaRPr>
          </a:p>
          <a:p>
            <a:pPr indent="0" lvl="0" marL="158750" rtl="0" algn="just">
              <a:lnSpc>
                <a:spcPct val="115000"/>
              </a:lnSpc>
              <a:spcBef>
                <a:spcPts val="600"/>
              </a:spcBef>
              <a:spcAft>
                <a:spcPts val="0"/>
              </a:spcAft>
              <a:buNone/>
            </a:pPr>
            <a:r>
              <a:rPr b="1" lang="es">
                <a:solidFill>
                  <a:srgbClr val="375FA9"/>
                </a:solidFill>
              </a:rPr>
              <a:t>Herramientas de colaboración/comunicación</a:t>
            </a:r>
            <a:r>
              <a:rPr lang="es">
                <a:solidFill>
                  <a:srgbClr val="375FA9"/>
                </a:solidFill>
              </a:rPr>
              <a:t>: colaboración asíncrona como por ejemplo: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Correo electrónico.</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Correo de voz.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Publicación en Web.</a:t>
            </a:r>
            <a:endParaRPr sz="1300">
              <a:solidFill>
                <a:srgbClr val="233A4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3"/>
          <p:cNvSpPr txBox="1"/>
          <p:nvPr/>
        </p:nvSpPr>
        <p:spPr>
          <a:xfrm>
            <a:off x="849781" y="82748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Categorías</a:t>
            </a:r>
            <a:endParaRPr sz="2800">
              <a:solidFill>
                <a:srgbClr val="E83464"/>
              </a:solidFill>
            </a:endParaRPr>
          </a:p>
        </p:txBody>
      </p:sp>
      <p:sp>
        <p:nvSpPr>
          <p:cNvPr id="346" name="Google Shape;346;p43"/>
          <p:cNvSpPr txBox="1"/>
          <p:nvPr/>
        </p:nvSpPr>
        <p:spPr>
          <a:xfrm>
            <a:off x="849781" y="1747079"/>
            <a:ext cx="7224000" cy="30639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Herramientas de conferencia</a:t>
            </a:r>
            <a:r>
              <a:rPr lang="es" sz="1200">
                <a:solidFill>
                  <a:srgbClr val="375FA9"/>
                </a:solidFill>
              </a:rPr>
              <a:t>: Colaboración sincrónica, ejemplo: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 de datos: Computadoras en red que comparten un espacio de presentación donde cada usuario puede modificar.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Conferencias de voz: Teléfonos o dispositivos que permiten interactuar a los participantes.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Conferencias de video (o audio conferencia): Dispositivos en red que comparten señales de audio o video.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Salas de Chat o mensajería instantánea: Una plataforma de discusión que facilita el intercambio inmediato de mensajes.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para facilitar reuniones: Un sistema de conferencias integrado en una sala.</a:t>
            </a:r>
            <a:endParaRPr sz="1300">
              <a:solidFill>
                <a:srgbClr val="233A4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b="1" lang="es">
                <a:solidFill>
                  <a:srgbClr val="E83464"/>
                </a:solidFill>
                <a:latin typeface="Arial"/>
                <a:ea typeface="Arial"/>
                <a:cs typeface="Arial"/>
                <a:sym typeface="Arial"/>
              </a:rPr>
              <a:t>Objetivos de la sesión</a:t>
            </a:r>
            <a:endParaRPr b="1">
              <a:solidFill>
                <a:srgbClr val="E83464"/>
              </a:solidFill>
              <a:latin typeface="Arial"/>
              <a:ea typeface="Arial"/>
              <a:cs typeface="Arial"/>
              <a:sym typeface="Arial"/>
            </a:endParaRPr>
          </a:p>
        </p:txBody>
      </p:sp>
      <p:sp>
        <p:nvSpPr>
          <p:cNvPr id="156" name="Google Shape;156;p17"/>
          <p:cNvSpPr txBox="1"/>
          <p:nvPr>
            <p:ph idx="4294967295" type="body"/>
          </p:nvPr>
        </p:nvSpPr>
        <p:spPr>
          <a:xfrm>
            <a:off x="889600" y="1638776"/>
            <a:ext cx="75438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Modelo cliente-servidor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cliente, el navegador,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Protocolo HTTP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Presentar qué es una plataforma de desarrollo colaborativo.</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Exponer la importancia de uso de plataformas para el desarrollo colaborativo</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Manejar de forma básica un proyecto con github.</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4"/>
          <p:cNvSpPr txBox="1"/>
          <p:nvPr/>
        </p:nvSpPr>
        <p:spPr>
          <a:xfrm>
            <a:off x="849781" y="87597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o Software Colaborativo - Características</a:t>
            </a:r>
            <a:endParaRPr sz="2800">
              <a:solidFill>
                <a:srgbClr val="E83464"/>
              </a:solidFill>
            </a:endParaRPr>
          </a:p>
        </p:txBody>
      </p:sp>
      <p:sp>
        <p:nvSpPr>
          <p:cNvPr id="352" name="Google Shape;352;p44"/>
          <p:cNvSpPr txBox="1"/>
          <p:nvPr/>
        </p:nvSpPr>
        <p:spPr>
          <a:xfrm>
            <a:off x="849781" y="1823741"/>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Herramientas de gestión colaborativa</a:t>
            </a:r>
            <a:r>
              <a:rPr lang="es" sz="1200">
                <a:solidFill>
                  <a:srgbClr val="375FA9"/>
                </a:solidFill>
              </a:rPr>
              <a:t>. Facilitan las actividades del grupo, como por ejemplo: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Calendarios electrónicos: Para convenir fechas de eventos automáticamente y enviar notificaciones y recordatorios a los participantes.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gestión de proyectos: Para organizar y hacer seguimiento de las acciones y tareas en un proyecto desde que inicia hasta que se finaliza.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control de flujo de actividad: Para gestionar tareas y documentos en un proceso organizado de forma estructurada.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gestión del conocimiento: Para recoger, organizar, gestionar y compartir varios tipos de información.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Sistemas de soporte a redes sociales: Para organizar las relaciones de colectivos.</a:t>
            </a:r>
            <a:endParaRPr sz="1200">
              <a:solidFill>
                <a:srgbClr val="375FA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5"/>
          <p:cNvSpPr txBox="1"/>
          <p:nvPr/>
        </p:nvSpPr>
        <p:spPr>
          <a:xfrm>
            <a:off x="653136" y="605931"/>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 GitHub</a:t>
            </a:r>
            <a:endParaRPr sz="2800">
              <a:solidFill>
                <a:srgbClr val="E83464"/>
              </a:solidFill>
            </a:endParaRPr>
          </a:p>
        </p:txBody>
      </p:sp>
      <p:sp>
        <p:nvSpPr>
          <p:cNvPr id="358" name="Google Shape;358;p45"/>
          <p:cNvSpPr txBox="1"/>
          <p:nvPr/>
        </p:nvSpPr>
        <p:spPr>
          <a:xfrm>
            <a:off x="592281" y="1621931"/>
            <a:ext cx="7741200" cy="320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50">
                <a:solidFill>
                  <a:srgbClr val="375FA9"/>
                </a:solidFill>
              </a:rPr>
              <a:t>GitHub es una de las plataformas de colaboración y control de versiones basada en web para  desarrolladores de software más populares.</a:t>
            </a:r>
            <a:endParaRPr sz="1350">
              <a:solidFill>
                <a:srgbClr val="375FA9"/>
              </a:solidFill>
            </a:endParaRPr>
          </a:p>
          <a:p>
            <a:pPr indent="0" lvl="0" marL="158750" rtl="0" algn="just">
              <a:lnSpc>
                <a:spcPct val="115000"/>
              </a:lnSpc>
              <a:spcBef>
                <a:spcPts val="600"/>
              </a:spcBef>
              <a:spcAft>
                <a:spcPts val="0"/>
              </a:spcAft>
              <a:buNone/>
            </a:pPr>
            <a:br>
              <a:rPr lang="es" sz="1350">
                <a:solidFill>
                  <a:srgbClr val="375FA9"/>
                </a:solidFill>
              </a:rPr>
            </a:br>
            <a:r>
              <a:rPr lang="es" sz="1350">
                <a:solidFill>
                  <a:srgbClr val="375FA9"/>
                </a:solidFill>
              </a:rPr>
              <a:t>GitHub utiliza Git para almacenar el código fuente de un proyecto y rastrear el historial completo de todos los cambios realizados en el código. </a:t>
            </a:r>
            <a:br>
              <a:rPr lang="es" sz="1350">
                <a:solidFill>
                  <a:srgbClr val="375FA9"/>
                </a:solidFill>
              </a:rPr>
            </a:br>
            <a:br>
              <a:rPr lang="es" sz="1350">
                <a:solidFill>
                  <a:srgbClr val="375FA9"/>
                </a:solidFill>
              </a:rPr>
            </a:br>
            <a:r>
              <a:rPr lang="es" sz="1350">
                <a:solidFill>
                  <a:srgbClr val="375FA9"/>
                </a:solidFill>
              </a:rPr>
              <a:t>Se puede pensar en GitHub como un sitio de redes sociales serio para desarrolladores de software. Los miembros pueden seguirse unos a otros, calificar el trabajo de los demás, recibir actualizaciones para proyectos específicos y comunicarse de forma pública o privada.</a:t>
            </a:r>
            <a:endParaRPr sz="1350">
              <a:solidFill>
                <a:srgbClr val="375FA9"/>
              </a:solidFill>
            </a:endParaRPr>
          </a:p>
        </p:txBody>
      </p:sp>
      <p:pic>
        <p:nvPicPr>
          <p:cNvPr id="359" name="Google Shape;359;p45"/>
          <p:cNvPicPr preferRelativeResize="0"/>
          <p:nvPr/>
        </p:nvPicPr>
        <p:blipFill>
          <a:blip r:embed="rId4">
            <a:alphaModFix/>
          </a:blip>
          <a:stretch>
            <a:fillRect/>
          </a:stretch>
        </p:blipFill>
        <p:spPr>
          <a:xfrm>
            <a:off x="6556600" y="950700"/>
            <a:ext cx="589125" cy="58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pic>
        <p:nvPicPr>
          <p:cNvPr id="364" name="Google Shape;364;p46"/>
          <p:cNvPicPr preferRelativeResize="0"/>
          <p:nvPr/>
        </p:nvPicPr>
        <p:blipFill rotWithShape="1">
          <a:blip r:embed="rId4">
            <a:alphaModFix/>
          </a:blip>
          <a:srcRect b="0" l="7978" r="0" t="0"/>
          <a:stretch/>
        </p:blipFill>
        <p:spPr>
          <a:xfrm>
            <a:off x="488100" y="1583750"/>
            <a:ext cx="5334049" cy="3263200"/>
          </a:xfrm>
          <a:prstGeom prst="rect">
            <a:avLst/>
          </a:prstGeom>
          <a:noFill/>
          <a:ln>
            <a:noFill/>
          </a:ln>
        </p:spPr>
      </p:pic>
      <p:sp>
        <p:nvSpPr>
          <p:cNvPr id="365" name="Google Shape;365;p46"/>
          <p:cNvSpPr txBox="1"/>
          <p:nvPr/>
        </p:nvSpPr>
        <p:spPr>
          <a:xfrm>
            <a:off x="5868775" y="1578375"/>
            <a:ext cx="3015300" cy="2038800"/>
          </a:xfrm>
          <a:prstGeom prst="rect">
            <a:avLst/>
          </a:prstGeom>
          <a:noFill/>
          <a:ln>
            <a:noFill/>
          </a:ln>
        </p:spPr>
        <p:txBody>
          <a:bodyPr anchorCtr="0" anchor="t" bIns="34275" lIns="0" spcFirstLastPara="1" rIns="0" wrap="square" tIns="34275">
            <a:noAutofit/>
          </a:bodyPr>
          <a:lstStyle/>
          <a:p>
            <a:pPr indent="-311150" lvl="0" marL="457200" rtl="0" algn="just">
              <a:lnSpc>
                <a:spcPct val="115000"/>
              </a:lnSpc>
              <a:spcBef>
                <a:spcPts val="600"/>
              </a:spcBef>
              <a:spcAft>
                <a:spcPts val="0"/>
              </a:spcAft>
              <a:buClr>
                <a:srgbClr val="375FA9"/>
              </a:buClr>
              <a:buSzPts val="1300"/>
              <a:buChar char="•"/>
            </a:pPr>
            <a:r>
              <a:rPr lang="es" sz="1300">
                <a:solidFill>
                  <a:srgbClr val="375FA9"/>
                </a:solidFill>
              </a:rPr>
              <a:t>Github permite que los desarrolladores coloquen proyectos creando repositorios de forma gratuita. </a:t>
            </a:r>
            <a:endParaRPr sz="1300">
              <a:solidFill>
                <a:srgbClr val="375FA9"/>
              </a:solidFill>
            </a:endParaRPr>
          </a:p>
          <a:p>
            <a:pPr indent="-298450" lvl="0" marL="444500" marR="0" rtl="0" algn="just">
              <a:lnSpc>
                <a:spcPct val="115000"/>
              </a:lnSpc>
              <a:spcBef>
                <a:spcPts val="600"/>
              </a:spcBef>
              <a:spcAft>
                <a:spcPts val="0"/>
              </a:spcAft>
              <a:buClr>
                <a:srgbClr val="375FA9"/>
              </a:buClr>
              <a:buSzPts val="1300"/>
              <a:buChar char="•"/>
            </a:pPr>
            <a:r>
              <a:rPr lang="es" sz="1300">
                <a:solidFill>
                  <a:srgbClr val="375FA9"/>
                </a:solidFill>
              </a:rPr>
              <a:t>Los repositorios pueden tener varios colaboradores y pueden ser públicos o privados.</a:t>
            </a:r>
            <a:endParaRPr sz="1300">
              <a:solidFill>
                <a:srgbClr val="375FA9"/>
              </a:solidFill>
            </a:endParaRPr>
          </a:p>
          <a:p>
            <a:pPr indent="0" lvl="0" marL="457200" marR="0" rtl="0" algn="just">
              <a:lnSpc>
                <a:spcPct val="115000"/>
              </a:lnSpc>
              <a:spcBef>
                <a:spcPts val="600"/>
              </a:spcBef>
              <a:spcAft>
                <a:spcPts val="0"/>
              </a:spcAft>
              <a:buNone/>
            </a:pPr>
            <a:r>
              <a:t/>
            </a:r>
            <a:endParaRPr sz="1300">
              <a:solidFill>
                <a:srgbClr val="375FA9"/>
              </a:solidFill>
            </a:endParaRPr>
          </a:p>
        </p:txBody>
      </p:sp>
      <p:sp>
        <p:nvSpPr>
          <p:cNvPr id="366" name="Google Shape;366;p46"/>
          <p:cNvSpPr txBox="1"/>
          <p:nvPr/>
        </p:nvSpPr>
        <p:spPr>
          <a:xfrm>
            <a:off x="653136" y="605931"/>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 GitHub</a:t>
            </a:r>
            <a:endParaRPr sz="2800">
              <a:solidFill>
                <a:srgbClr val="E83464"/>
              </a:solidFill>
            </a:endParaRPr>
          </a:p>
        </p:txBody>
      </p:sp>
      <p:pic>
        <p:nvPicPr>
          <p:cNvPr id="367" name="Google Shape;367;p46"/>
          <p:cNvPicPr preferRelativeResize="0"/>
          <p:nvPr/>
        </p:nvPicPr>
        <p:blipFill>
          <a:blip r:embed="rId5">
            <a:alphaModFix/>
          </a:blip>
          <a:stretch>
            <a:fillRect/>
          </a:stretch>
        </p:blipFill>
        <p:spPr>
          <a:xfrm>
            <a:off x="6556600" y="950700"/>
            <a:ext cx="589125" cy="58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47"/>
          <p:cNvSpPr txBox="1"/>
          <p:nvPr/>
        </p:nvSpPr>
        <p:spPr>
          <a:xfrm>
            <a:off x="672157" y="10476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800">
                <a:solidFill>
                  <a:srgbClr val="E83464"/>
                </a:solidFill>
              </a:rPr>
              <a:t>Gestión de repositorios en GitHub</a:t>
            </a:r>
            <a:endParaRPr sz="2800">
              <a:solidFill>
                <a:srgbClr val="E83464"/>
              </a:solidFill>
            </a:endParaRPr>
          </a:p>
        </p:txBody>
      </p:sp>
      <p:sp>
        <p:nvSpPr>
          <p:cNvPr id="373" name="Google Shape;373;p47"/>
          <p:cNvSpPr txBox="1"/>
          <p:nvPr/>
        </p:nvSpPr>
        <p:spPr>
          <a:xfrm>
            <a:off x="4461450" y="2049875"/>
            <a:ext cx="3844500" cy="2254200"/>
          </a:xfrm>
          <a:prstGeom prst="rect">
            <a:avLst/>
          </a:prstGeom>
          <a:noFill/>
          <a:ln>
            <a:noFill/>
          </a:ln>
        </p:spPr>
        <p:txBody>
          <a:bodyPr anchorCtr="0" anchor="t" bIns="34275" lIns="0" spcFirstLastPara="1" rIns="0" wrap="square" tIns="34275">
            <a:noAutofit/>
          </a:bodyPr>
          <a:lstStyle/>
          <a:p>
            <a:pPr indent="-361950" lvl="0" marL="501650" rtl="0" algn="just">
              <a:lnSpc>
                <a:spcPct val="115000"/>
              </a:lnSpc>
              <a:spcBef>
                <a:spcPts val="600"/>
              </a:spcBef>
              <a:spcAft>
                <a:spcPts val="0"/>
              </a:spcAft>
              <a:buClr>
                <a:schemeClr val="accent5"/>
              </a:buClr>
              <a:buSzPts val="1400"/>
              <a:buAutoNum type="arabicPeriod"/>
            </a:pPr>
            <a:r>
              <a:rPr lang="es">
                <a:solidFill>
                  <a:srgbClr val="375FA9"/>
                </a:solidFill>
              </a:rPr>
              <a:t>Crear cuenta de usuario: Proporciona una dirección de correo electrónico, una contraseña y un usuario.</a:t>
            </a:r>
            <a:endParaRPr sz="1300">
              <a:solidFill>
                <a:srgbClr val="233A44"/>
              </a:solidFill>
              <a:latin typeface="Calibri"/>
              <a:ea typeface="Calibri"/>
              <a:cs typeface="Calibri"/>
              <a:sym typeface="Calibri"/>
            </a:endParaRPr>
          </a:p>
          <a:p>
            <a:pPr indent="-361950" lvl="0" marL="501650" rtl="0" algn="just">
              <a:lnSpc>
                <a:spcPct val="115000"/>
              </a:lnSpc>
              <a:spcBef>
                <a:spcPts val="600"/>
              </a:spcBef>
              <a:spcAft>
                <a:spcPts val="0"/>
              </a:spcAft>
              <a:buClr>
                <a:schemeClr val="accent5"/>
              </a:buClr>
              <a:buSzPts val="1400"/>
              <a:buAutoNum type="arabicPeriod"/>
            </a:pPr>
            <a:r>
              <a:rPr lang="es">
                <a:solidFill>
                  <a:srgbClr val="375FA9"/>
                </a:solidFill>
              </a:rPr>
              <a:t>Responde la encuesta.</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74" name="Google Shape;374;p47"/>
          <p:cNvPicPr preferRelativeResize="0"/>
          <p:nvPr/>
        </p:nvPicPr>
        <p:blipFill>
          <a:blip r:embed="rId4">
            <a:alphaModFix/>
          </a:blip>
          <a:stretch>
            <a:fillRect/>
          </a:stretch>
        </p:blipFill>
        <p:spPr>
          <a:xfrm>
            <a:off x="748975" y="2001028"/>
            <a:ext cx="3623916" cy="29336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48"/>
          <p:cNvSpPr txBox="1"/>
          <p:nvPr/>
        </p:nvSpPr>
        <p:spPr>
          <a:xfrm>
            <a:off x="604657" y="9693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500">
                <a:solidFill>
                  <a:srgbClr val="E83464"/>
                </a:solidFill>
              </a:rPr>
              <a:t>Gestión de repositorios en GitHub</a:t>
            </a:r>
            <a:endParaRPr sz="2500">
              <a:solidFill>
                <a:srgbClr val="E83464"/>
              </a:solidFill>
            </a:endParaRPr>
          </a:p>
        </p:txBody>
      </p:sp>
      <p:sp>
        <p:nvSpPr>
          <p:cNvPr id="380" name="Google Shape;380;p48"/>
          <p:cNvSpPr txBox="1"/>
          <p:nvPr/>
        </p:nvSpPr>
        <p:spPr>
          <a:xfrm>
            <a:off x="467599" y="1975475"/>
            <a:ext cx="4168500" cy="2461200"/>
          </a:xfrm>
          <a:prstGeom prst="rect">
            <a:avLst/>
          </a:prstGeom>
          <a:noFill/>
          <a:ln>
            <a:noFill/>
          </a:ln>
        </p:spPr>
        <p:txBody>
          <a:bodyPr anchorCtr="0" anchor="t" bIns="34275" lIns="0" spcFirstLastPara="1" rIns="0" wrap="square" tIns="34275">
            <a:noAutofit/>
          </a:bodyPr>
          <a:lstStyle/>
          <a:p>
            <a:pPr indent="-361950" lvl="0" marL="501650" rtl="0" algn="just">
              <a:lnSpc>
                <a:spcPct val="115000"/>
              </a:lnSpc>
              <a:spcBef>
                <a:spcPts val="600"/>
              </a:spcBef>
              <a:spcAft>
                <a:spcPts val="0"/>
              </a:spcAft>
              <a:buClr>
                <a:schemeClr val="accent5"/>
              </a:buClr>
              <a:buSzPts val="1400"/>
              <a:buAutoNum type="arabicPeriod" startAt="3"/>
            </a:pPr>
            <a:r>
              <a:rPr lang="es">
                <a:solidFill>
                  <a:srgbClr val="375FA9"/>
                </a:solidFill>
              </a:rPr>
              <a:t>Verifica tu cuenta.</a:t>
            </a:r>
            <a:endParaRPr>
              <a:solidFill>
                <a:srgbClr val="375FA9"/>
              </a:solidFill>
            </a:endParaRPr>
          </a:p>
          <a:p>
            <a:pPr indent="-361950" lvl="0" marL="501650" rtl="0" algn="just">
              <a:lnSpc>
                <a:spcPct val="115000"/>
              </a:lnSpc>
              <a:spcBef>
                <a:spcPts val="600"/>
              </a:spcBef>
              <a:spcAft>
                <a:spcPts val="0"/>
              </a:spcAft>
              <a:buClr>
                <a:schemeClr val="accent5"/>
              </a:buClr>
              <a:buSzPts val="1400"/>
              <a:buAutoNum type="arabicPeriod" startAt="3"/>
            </a:pPr>
            <a:r>
              <a:rPr lang="es">
                <a:solidFill>
                  <a:srgbClr val="375FA9"/>
                </a:solidFill>
              </a:rPr>
              <a:t>Una vez verificada te debe llegar un correo con un código de verificación. Ingresalo y accede.</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81" name="Google Shape;381;p48"/>
          <p:cNvPicPr preferRelativeResize="0"/>
          <p:nvPr/>
        </p:nvPicPr>
        <p:blipFill>
          <a:blip r:embed="rId4">
            <a:alphaModFix/>
          </a:blip>
          <a:stretch>
            <a:fillRect/>
          </a:stretch>
        </p:blipFill>
        <p:spPr>
          <a:xfrm>
            <a:off x="6441200" y="1625200"/>
            <a:ext cx="2289850" cy="1606725"/>
          </a:xfrm>
          <a:prstGeom prst="rect">
            <a:avLst/>
          </a:prstGeom>
          <a:noFill/>
          <a:ln>
            <a:noFill/>
          </a:ln>
        </p:spPr>
      </p:pic>
      <p:pic>
        <p:nvPicPr>
          <p:cNvPr id="382" name="Google Shape;382;p48"/>
          <p:cNvPicPr preferRelativeResize="0"/>
          <p:nvPr/>
        </p:nvPicPr>
        <p:blipFill>
          <a:blip r:embed="rId5">
            <a:alphaModFix/>
          </a:blip>
          <a:stretch>
            <a:fillRect/>
          </a:stretch>
        </p:blipFill>
        <p:spPr>
          <a:xfrm>
            <a:off x="4676800" y="3015125"/>
            <a:ext cx="2772400" cy="1830075"/>
          </a:xfrm>
          <a:prstGeom prst="rect">
            <a:avLst/>
          </a:prstGeom>
          <a:noFill/>
          <a:ln>
            <a:noFill/>
          </a:ln>
        </p:spPr>
      </p:pic>
      <p:sp>
        <p:nvSpPr>
          <p:cNvPr id="383" name="Google Shape;383;p48"/>
          <p:cNvSpPr/>
          <p:nvPr/>
        </p:nvSpPr>
        <p:spPr>
          <a:xfrm>
            <a:off x="5993491" y="3515916"/>
            <a:ext cx="328800" cy="8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49"/>
          <p:cNvSpPr txBox="1"/>
          <p:nvPr/>
        </p:nvSpPr>
        <p:spPr>
          <a:xfrm>
            <a:off x="604657" y="969353"/>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     </a:t>
            </a:r>
            <a:br>
              <a:rPr b="1" lang="es" sz="2800">
                <a:solidFill>
                  <a:srgbClr val="E83464"/>
                </a:solidFill>
              </a:rPr>
            </a:br>
            <a:r>
              <a:rPr b="1" lang="es" sz="2500">
                <a:solidFill>
                  <a:srgbClr val="E83464"/>
                </a:solidFill>
              </a:rPr>
              <a:t>Gestión de repositorios en GitHub</a:t>
            </a:r>
            <a:endParaRPr sz="2500">
              <a:solidFill>
                <a:srgbClr val="E83464"/>
              </a:solidFill>
            </a:endParaRPr>
          </a:p>
        </p:txBody>
      </p:sp>
      <p:sp>
        <p:nvSpPr>
          <p:cNvPr id="389" name="Google Shape;389;p49"/>
          <p:cNvSpPr txBox="1"/>
          <p:nvPr/>
        </p:nvSpPr>
        <p:spPr>
          <a:xfrm>
            <a:off x="467600" y="1975475"/>
            <a:ext cx="3926100" cy="2461200"/>
          </a:xfrm>
          <a:prstGeom prst="rect">
            <a:avLst/>
          </a:prstGeom>
          <a:noFill/>
          <a:ln>
            <a:noFill/>
          </a:ln>
        </p:spPr>
        <p:txBody>
          <a:bodyPr anchorCtr="0" anchor="t" bIns="34275" lIns="0" spcFirstLastPara="1" rIns="0" wrap="square" tIns="34275">
            <a:noAutofit/>
          </a:bodyPr>
          <a:lstStyle/>
          <a:p>
            <a:pPr indent="0" lvl="0" marL="0" rtl="0" algn="just">
              <a:lnSpc>
                <a:spcPct val="115000"/>
              </a:lnSpc>
              <a:spcBef>
                <a:spcPts val="600"/>
              </a:spcBef>
              <a:spcAft>
                <a:spcPts val="0"/>
              </a:spcAft>
              <a:buNone/>
            </a:pPr>
            <a:r>
              <a:rPr lang="es">
                <a:solidFill>
                  <a:srgbClr val="375FA9"/>
                </a:solidFill>
              </a:rPr>
              <a:t>5. Aparecerá una encuesta opcional para conocer un poco más sobre el uso que le darás a la herramienta. Puedes escoger no hacerla.</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90" name="Google Shape;390;p49"/>
          <p:cNvPicPr preferRelativeResize="0"/>
          <p:nvPr/>
        </p:nvPicPr>
        <p:blipFill rotWithShape="1">
          <a:blip r:embed="rId4">
            <a:alphaModFix/>
          </a:blip>
          <a:srcRect b="0" l="0" r="1623" t="0"/>
          <a:stretch/>
        </p:blipFill>
        <p:spPr>
          <a:xfrm>
            <a:off x="669150" y="2998600"/>
            <a:ext cx="3502300" cy="1725699"/>
          </a:xfrm>
          <a:prstGeom prst="rect">
            <a:avLst/>
          </a:prstGeom>
          <a:noFill/>
          <a:ln>
            <a:noFill/>
          </a:ln>
        </p:spPr>
      </p:pic>
      <p:pic>
        <p:nvPicPr>
          <p:cNvPr id="391" name="Google Shape;391;p49"/>
          <p:cNvPicPr preferRelativeResize="0"/>
          <p:nvPr/>
        </p:nvPicPr>
        <p:blipFill rotWithShape="1">
          <a:blip r:embed="rId5">
            <a:alphaModFix/>
          </a:blip>
          <a:srcRect b="6895" l="0" r="0" t="9006"/>
          <a:stretch/>
        </p:blipFill>
        <p:spPr>
          <a:xfrm>
            <a:off x="5022138" y="2422100"/>
            <a:ext cx="3780274" cy="1451224"/>
          </a:xfrm>
          <a:prstGeom prst="rect">
            <a:avLst/>
          </a:prstGeom>
          <a:noFill/>
          <a:ln>
            <a:noFill/>
          </a:ln>
        </p:spPr>
      </p:pic>
      <p:sp>
        <p:nvSpPr>
          <p:cNvPr id="392" name="Google Shape;392;p49"/>
          <p:cNvSpPr txBox="1"/>
          <p:nvPr/>
        </p:nvSpPr>
        <p:spPr>
          <a:xfrm>
            <a:off x="4949225" y="1975475"/>
            <a:ext cx="3926100" cy="297900"/>
          </a:xfrm>
          <a:prstGeom prst="rect">
            <a:avLst/>
          </a:prstGeom>
          <a:noFill/>
          <a:ln>
            <a:noFill/>
          </a:ln>
        </p:spPr>
        <p:txBody>
          <a:bodyPr anchorCtr="0" anchor="t" bIns="34275" lIns="0" spcFirstLastPara="1" rIns="0" wrap="square" tIns="34275">
            <a:noAutofit/>
          </a:bodyPr>
          <a:lstStyle/>
          <a:p>
            <a:pPr indent="0" lvl="0" marL="0" rtl="0" algn="just">
              <a:lnSpc>
                <a:spcPct val="115000"/>
              </a:lnSpc>
              <a:spcBef>
                <a:spcPts val="600"/>
              </a:spcBef>
              <a:spcAft>
                <a:spcPts val="0"/>
              </a:spcAft>
              <a:buNone/>
            </a:pPr>
            <a:r>
              <a:rPr lang="es">
                <a:solidFill>
                  <a:srgbClr val="375FA9"/>
                </a:solidFill>
              </a:rPr>
              <a:t>6</a:t>
            </a:r>
            <a:r>
              <a:rPr lang="es">
                <a:solidFill>
                  <a:srgbClr val="375FA9"/>
                </a:solidFill>
              </a:rPr>
              <a:t>. Accede y comienza a añadir tus proyectos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50"/>
          <p:cNvSpPr txBox="1"/>
          <p:nvPr/>
        </p:nvSpPr>
        <p:spPr>
          <a:xfrm>
            <a:off x="744682" y="875978"/>
            <a:ext cx="74814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83464"/>
                </a:solidFill>
              </a:rPr>
              <a:t>Desarrollo Colaborativo</a:t>
            </a:r>
            <a:endParaRPr b="1" sz="2800">
              <a:solidFill>
                <a:srgbClr val="E83464"/>
              </a:solidFill>
            </a:endParaRPr>
          </a:p>
          <a:p>
            <a:pPr indent="0" lvl="0" marL="0" rtl="0" algn="l">
              <a:lnSpc>
                <a:spcPct val="85000"/>
              </a:lnSpc>
              <a:spcBef>
                <a:spcPts val="0"/>
              </a:spcBef>
              <a:spcAft>
                <a:spcPts val="0"/>
              </a:spcAft>
              <a:buNone/>
            </a:pPr>
            <a:r>
              <a:rPr b="1" lang="es" sz="2800">
                <a:solidFill>
                  <a:srgbClr val="E83464"/>
                </a:solidFill>
              </a:rPr>
              <a:t>Gestión de repositorios en GitHub</a:t>
            </a:r>
            <a:endParaRPr sz="2800">
              <a:solidFill>
                <a:srgbClr val="E83464"/>
              </a:solidFill>
            </a:endParaRPr>
          </a:p>
        </p:txBody>
      </p:sp>
      <p:sp>
        <p:nvSpPr>
          <p:cNvPr id="398" name="Google Shape;398;p50"/>
          <p:cNvSpPr txBox="1"/>
          <p:nvPr/>
        </p:nvSpPr>
        <p:spPr>
          <a:xfrm>
            <a:off x="519555" y="1796975"/>
            <a:ext cx="7614900" cy="384600"/>
          </a:xfrm>
          <a:prstGeom prst="rect">
            <a:avLst/>
          </a:prstGeom>
          <a:noFill/>
          <a:ln>
            <a:noFill/>
          </a:ln>
        </p:spPr>
        <p:txBody>
          <a:bodyPr anchorCtr="0" anchor="t" bIns="34275" lIns="0" spcFirstLastPara="1" rIns="0" wrap="square" tIns="34275">
            <a:noAutofit/>
          </a:bodyPr>
          <a:lstStyle/>
          <a:p>
            <a:pPr indent="457200" lvl="0" marL="0" rtl="0" algn="just">
              <a:lnSpc>
                <a:spcPct val="115000"/>
              </a:lnSpc>
              <a:spcBef>
                <a:spcPts val="600"/>
              </a:spcBef>
              <a:spcAft>
                <a:spcPts val="0"/>
              </a:spcAft>
              <a:buNone/>
            </a:pPr>
            <a:r>
              <a:rPr lang="es">
                <a:solidFill>
                  <a:srgbClr val="375FA9"/>
                </a:solidFill>
              </a:rPr>
              <a:t>7.  </a:t>
            </a:r>
            <a:r>
              <a:rPr lang="es">
                <a:solidFill>
                  <a:srgbClr val="375FA9"/>
                </a:solidFill>
              </a:rPr>
              <a:t>Crea un nuevo repositorio. I</a:t>
            </a:r>
            <a:r>
              <a:rPr lang="es">
                <a:solidFill>
                  <a:srgbClr val="375FA9"/>
                </a:solidFill>
              </a:rPr>
              <a:t>ndicar el nombre y si será público o privado.</a:t>
            </a:r>
            <a:endParaRPr sz="1300">
              <a:solidFill>
                <a:srgbClr val="233A44"/>
              </a:solidFill>
              <a:latin typeface="Calibri"/>
              <a:ea typeface="Calibri"/>
              <a:cs typeface="Calibri"/>
              <a:sym typeface="Calibri"/>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a:p>
            <a:pPr indent="-273050" lvl="0" marL="501650" rtl="0" algn="just">
              <a:lnSpc>
                <a:spcPct val="115000"/>
              </a:lnSpc>
              <a:spcBef>
                <a:spcPts val="600"/>
              </a:spcBef>
              <a:spcAft>
                <a:spcPts val="0"/>
              </a:spcAft>
              <a:buNone/>
            </a:pPr>
            <a:r>
              <a:t/>
            </a:r>
            <a:endParaRPr>
              <a:solidFill>
                <a:srgbClr val="375FA9"/>
              </a:solidFill>
            </a:endParaRPr>
          </a:p>
        </p:txBody>
      </p:sp>
      <p:pic>
        <p:nvPicPr>
          <p:cNvPr id="399" name="Google Shape;399;p50"/>
          <p:cNvPicPr preferRelativeResize="0"/>
          <p:nvPr/>
        </p:nvPicPr>
        <p:blipFill rotWithShape="1">
          <a:blip r:embed="rId4">
            <a:alphaModFix/>
          </a:blip>
          <a:srcRect b="0" l="25498" r="22486" t="0"/>
          <a:stretch/>
        </p:blipFill>
        <p:spPr>
          <a:xfrm>
            <a:off x="1001125" y="2181575"/>
            <a:ext cx="2797500" cy="2629500"/>
          </a:xfrm>
          <a:prstGeom prst="rect">
            <a:avLst/>
          </a:prstGeom>
          <a:noFill/>
          <a:ln>
            <a:noFill/>
          </a:ln>
        </p:spPr>
      </p:pic>
      <p:pic>
        <p:nvPicPr>
          <p:cNvPr id="400" name="Google Shape;400;p50"/>
          <p:cNvPicPr preferRelativeResize="0"/>
          <p:nvPr/>
        </p:nvPicPr>
        <p:blipFill rotWithShape="1">
          <a:blip r:embed="rId5">
            <a:alphaModFix/>
          </a:blip>
          <a:srcRect b="0" l="8433" r="28772" t="0"/>
          <a:stretch/>
        </p:blipFill>
        <p:spPr>
          <a:xfrm>
            <a:off x="4415925" y="2245175"/>
            <a:ext cx="2797500" cy="2178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1"/>
          <p:cNvSpPr txBox="1"/>
          <p:nvPr/>
        </p:nvSpPr>
        <p:spPr>
          <a:xfrm>
            <a:off x="2144425" y="817550"/>
            <a:ext cx="5482200" cy="691200"/>
          </a:xfrm>
          <a:prstGeom prst="rect">
            <a:avLst/>
          </a:prstGeom>
          <a:noFill/>
          <a:ln>
            <a:noFill/>
          </a:ln>
        </p:spPr>
        <p:txBody>
          <a:bodyPr anchorCtr="0" anchor="t" bIns="34275" lIns="68575" spcFirstLastPara="1" rIns="68575" wrap="square" tIns="34275">
            <a:noAutofit/>
          </a:bodyPr>
          <a:lstStyle/>
          <a:p>
            <a:pPr indent="0" lvl="0" marL="0" rtl="0" algn="l">
              <a:lnSpc>
                <a:spcPct val="85000"/>
              </a:lnSpc>
              <a:spcBef>
                <a:spcPts val="0"/>
              </a:spcBef>
              <a:spcAft>
                <a:spcPts val="0"/>
              </a:spcAft>
              <a:buNone/>
            </a:pPr>
            <a:r>
              <a:rPr b="1" lang="es" sz="2400">
                <a:solidFill>
                  <a:srgbClr val="E83464"/>
                </a:solidFill>
              </a:rPr>
              <a:t>Comandos de utilidad en Git</a:t>
            </a:r>
            <a:endParaRPr b="1" sz="2400">
              <a:solidFill>
                <a:srgbClr val="E83464"/>
              </a:solidFill>
            </a:endParaRPr>
          </a:p>
        </p:txBody>
      </p:sp>
      <p:pic>
        <p:nvPicPr>
          <p:cNvPr id="406" name="Google Shape;406;p51"/>
          <p:cNvPicPr preferRelativeResize="0"/>
          <p:nvPr/>
        </p:nvPicPr>
        <p:blipFill>
          <a:blip r:embed="rId4">
            <a:alphaModFix/>
          </a:blip>
          <a:stretch>
            <a:fillRect/>
          </a:stretch>
        </p:blipFill>
        <p:spPr>
          <a:xfrm>
            <a:off x="2176700" y="1241950"/>
            <a:ext cx="4617349" cy="3264599"/>
          </a:xfrm>
          <a:prstGeom prst="rect">
            <a:avLst/>
          </a:prstGeom>
          <a:noFill/>
          <a:ln>
            <a:noFill/>
          </a:ln>
        </p:spPr>
      </p:pic>
      <p:sp>
        <p:nvSpPr>
          <p:cNvPr id="407" name="Google Shape;407;p51"/>
          <p:cNvSpPr txBox="1"/>
          <p:nvPr/>
        </p:nvSpPr>
        <p:spPr>
          <a:xfrm>
            <a:off x="2280675" y="4474275"/>
            <a:ext cx="5926500" cy="307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s" sz="800" u="sng">
                <a:solidFill>
                  <a:schemeClr val="accent5"/>
                </a:solidFill>
                <a:hlinkClick r:id="rId5">
                  <a:extLst>
                    <a:ext uri="{A12FA001-AC4F-418D-AE19-62706E023703}">
                      <ahyp:hlinkClr val="tx"/>
                    </a:ext>
                  </a:extLst>
                </a:hlinkClick>
              </a:rPr>
              <a:t>http://gregorgonzalez.com.ve/blog/wp-content/uploads/git-cheat-sheet-Rebellabs-2048x1448.png</a:t>
            </a:r>
            <a:r>
              <a:rPr lang="es" sz="800">
                <a:solidFill>
                  <a:schemeClr val="accent5"/>
                </a:solidFill>
              </a:rPr>
              <a:t> </a:t>
            </a:r>
            <a:endParaRPr sz="9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2"/>
          <p:cNvSpPr txBox="1"/>
          <p:nvPr/>
        </p:nvSpPr>
        <p:spPr>
          <a:xfrm>
            <a:off x="2321800" y="1067475"/>
            <a:ext cx="5482200" cy="691200"/>
          </a:xfrm>
          <a:prstGeom prst="rect">
            <a:avLst/>
          </a:prstGeom>
          <a:noFill/>
          <a:ln>
            <a:noFill/>
          </a:ln>
        </p:spPr>
        <p:txBody>
          <a:bodyPr anchorCtr="0" anchor="t" bIns="34275" lIns="68575" spcFirstLastPara="1" rIns="68575" wrap="square" tIns="34275">
            <a:noAutofit/>
          </a:bodyPr>
          <a:lstStyle/>
          <a:p>
            <a:pPr indent="0" lvl="0" marL="0" rtl="0" algn="l">
              <a:lnSpc>
                <a:spcPct val="85000"/>
              </a:lnSpc>
              <a:spcBef>
                <a:spcPts val="0"/>
              </a:spcBef>
              <a:spcAft>
                <a:spcPts val="0"/>
              </a:spcAft>
              <a:buNone/>
            </a:pPr>
            <a:r>
              <a:rPr b="1" lang="es" sz="2400">
                <a:solidFill>
                  <a:srgbClr val="E83464"/>
                </a:solidFill>
              </a:rPr>
              <a:t>Otras alternativas a</a:t>
            </a:r>
            <a:r>
              <a:rPr b="1" lang="es" sz="2400">
                <a:solidFill>
                  <a:srgbClr val="E83464"/>
                </a:solidFill>
              </a:rPr>
              <a:t> GitHub</a:t>
            </a:r>
            <a:endParaRPr b="1" sz="2400">
              <a:solidFill>
                <a:srgbClr val="E83464"/>
              </a:solidFill>
            </a:endParaRPr>
          </a:p>
        </p:txBody>
      </p:sp>
      <p:pic>
        <p:nvPicPr>
          <p:cNvPr id="413" name="Google Shape;413;p52"/>
          <p:cNvPicPr preferRelativeResize="0"/>
          <p:nvPr/>
        </p:nvPicPr>
        <p:blipFill>
          <a:blip r:embed="rId4">
            <a:alphaModFix/>
          </a:blip>
          <a:stretch>
            <a:fillRect/>
          </a:stretch>
        </p:blipFill>
        <p:spPr>
          <a:xfrm>
            <a:off x="1471850" y="3648575"/>
            <a:ext cx="952500" cy="933450"/>
          </a:xfrm>
          <a:prstGeom prst="rect">
            <a:avLst/>
          </a:prstGeom>
          <a:noFill/>
          <a:ln>
            <a:noFill/>
          </a:ln>
        </p:spPr>
      </p:pic>
      <p:pic>
        <p:nvPicPr>
          <p:cNvPr id="414" name="Google Shape;414;p52"/>
          <p:cNvPicPr preferRelativeResize="0"/>
          <p:nvPr/>
        </p:nvPicPr>
        <p:blipFill>
          <a:blip r:embed="rId5">
            <a:alphaModFix/>
          </a:blip>
          <a:stretch>
            <a:fillRect/>
          </a:stretch>
        </p:blipFill>
        <p:spPr>
          <a:xfrm>
            <a:off x="4950775" y="2111100"/>
            <a:ext cx="2853225" cy="457200"/>
          </a:xfrm>
          <a:prstGeom prst="rect">
            <a:avLst/>
          </a:prstGeom>
          <a:noFill/>
          <a:ln>
            <a:noFill/>
          </a:ln>
        </p:spPr>
      </p:pic>
      <p:pic>
        <p:nvPicPr>
          <p:cNvPr id="415" name="Google Shape;415;p52"/>
          <p:cNvPicPr preferRelativeResize="0"/>
          <p:nvPr/>
        </p:nvPicPr>
        <p:blipFill>
          <a:blip r:embed="rId6">
            <a:alphaModFix/>
          </a:blip>
          <a:stretch>
            <a:fillRect/>
          </a:stretch>
        </p:blipFill>
        <p:spPr>
          <a:xfrm>
            <a:off x="5948750" y="3686675"/>
            <a:ext cx="857250" cy="857250"/>
          </a:xfrm>
          <a:prstGeom prst="rect">
            <a:avLst/>
          </a:prstGeom>
          <a:noFill/>
          <a:ln>
            <a:noFill/>
          </a:ln>
        </p:spPr>
      </p:pic>
      <p:pic>
        <p:nvPicPr>
          <p:cNvPr id="416" name="Google Shape;416;p52"/>
          <p:cNvPicPr preferRelativeResize="0"/>
          <p:nvPr/>
        </p:nvPicPr>
        <p:blipFill>
          <a:blip r:embed="rId7">
            <a:alphaModFix/>
          </a:blip>
          <a:stretch>
            <a:fillRect/>
          </a:stretch>
        </p:blipFill>
        <p:spPr>
          <a:xfrm>
            <a:off x="977793" y="1987275"/>
            <a:ext cx="1940608" cy="857250"/>
          </a:xfrm>
          <a:prstGeom prst="rect">
            <a:avLst/>
          </a:prstGeom>
          <a:noFill/>
          <a:ln>
            <a:noFill/>
          </a:ln>
        </p:spPr>
      </p:pic>
      <p:sp>
        <p:nvSpPr>
          <p:cNvPr id="417" name="Google Shape;417;p52"/>
          <p:cNvSpPr txBox="1"/>
          <p:nvPr/>
        </p:nvSpPr>
        <p:spPr>
          <a:xfrm>
            <a:off x="1359950" y="1525575"/>
            <a:ext cx="1176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GitLab</a:t>
            </a:r>
            <a:endParaRPr sz="1800">
              <a:solidFill>
                <a:schemeClr val="accent5"/>
              </a:solidFill>
            </a:endParaRPr>
          </a:p>
        </p:txBody>
      </p:sp>
      <p:sp>
        <p:nvSpPr>
          <p:cNvPr id="418" name="Google Shape;418;p52"/>
          <p:cNvSpPr txBox="1"/>
          <p:nvPr/>
        </p:nvSpPr>
        <p:spPr>
          <a:xfrm>
            <a:off x="1359950" y="3073125"/>
            <a:ext cx="1176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Bitbucket</a:t>
            </a:r>
            <a:endParaRPr sz="1800">
              <a:solidFill>
                <a:schemeClr val="accent5"/>
              </a:solidFill>
            </a:endParaRPr>
          </a:p>
        </p:txBody>
      </p:sp>
      <p:sp>
        <p:nvSpPr>
          <p:cNvPr id="419" name="Google Shape;419;p52"/>
          <p:cNvSpPr txBox="1"/>
          <p:nvPr/>
        </p:nvSpPr>
        <p:spPr>
          <a:xfrm>
            <a:off x="5556150" y="1525575"/>
            <a:ext cx="164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SourceForge</a:t>
            </a:r>
            <a:endParaRPr sz="1800">
              <a:solidFill>
                <a:schemeClr val="accent5"/>
              </a:solidFill>
            </a:endParaRPr>
          </a:p>
        </p:txBody>
      </p:sp>
      <p:sp>
        <p:nvSpPr>
          <p:cNvPr id="420" name="Google Shape;420;p52"/>
          <p:cNvSpPr txBox="1"/>
          <p:nvPr/>
        </p:nvSpPr>
        <p:spPr>
          <a:xfrm>
            <a:off x="5556150" y="3073125"/>
            <a:ext cx="16425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accent5"/>
                </a:solidFill>
              </a:rPr>
              <a:t>GitBucket</a:t>
            </a:r>
            <a:endParaRPr sz="1800">
              <a:solidFill>
                <a:schemeClr val="accent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53"/>
          <p:cNvSpPr txBox="1"/>
          <p:nvPr/>
        </p:nvSpPr>
        <p:spPr>
          <a:xfrm>
            <a:off x="1086000" y="2226150"/>
            <a:ext cx="6972000" cy="6912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4700">
                <a:solidFill>
                  <a:srgbClr val="E83464"/>
                </a:solidFill>
              </a:rPr>
              <a:t>Ejercicios de </a:t>
            </a:r>
            <a:r>
              <a:rPr b="1" lang="es" sz="4700">
                <a:solidFill>
                  <a:srgbClr val="E83464"/>
                </a:solidFill>
              </a:rPr>
              <a:t>práctica</a:t>
            </a:r>
            <a:endParaRPr b="1" sz="4700">
              <a:solidFill>
                <a:srgbClr val="E8346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200">
                <a:solidFill>
                  <a:srgbClr val="E83464"/>
                </a:solidFill>
              </a:rPr>
              <a:t>Introducción al desarrollo Web</a:t>
            </a:r>
            <a:endParaRPr b="1" sz="3000">
              <a:solidFill>
                <a:srgbClr val="E8346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54"/>
          <p:cNvSpPr txBox="1"/>
          <p:nvPr>
            <p:ph type="title"/>
          </p:nvPr>
        </p:nvSpPr>
        <p:spPr>
          <a:xfrm>
            <a:off x="1724025" y="1363565"/>
            <a:ext cx="8325000" cy="515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None/>
            </a:pPr>
            <a:r>
              <a:rPr b="1" lang="es">
                <a:solidFill>
                  <a:srgbClr val="E72E5F"/>
                </a:solidFill>
                <a:latin typeface="Arial"/>
                <a:ea typeface="Arial"/>
                <a:cs typeface="Arial"/>
                <a:sym typeface="Arial"/>
              </a:rPr>
              <a:t>Seguimiento</a:t>
            </a:r>
            <a:r>
              <a:rPr b="1" lang="es">
                <a:solidFill>
                  <a:srgbClr val="375FA9"/>
                </a:solidFill>
                <a:latin typeface="Arial"/>
                <a:ea typeface="Arial"/>
                <a:cs typeface="Arial"/>
                <a:sym typeface="Arial"/>
              </a:rPr>
              <a:t> Habilidades </a:t>
            </a:r>
            <a:br>
              <a:rPr b="1" lang="es">
                <a:solidFill>
                  <a:srgbClr val="375FA9"/>
                </a:solidFill>
                <a:latin typeface="Arial"/>
                <a:ea typeface="Arial"/>
                <a:cs typeface="Arial"/>
                <a:sym typeface="Arial"/>
              </a:rPr>
            </a:br>
            <a:r>
              <a:rPr b="1" lang="es">
                <a:solidFill>
                  <a:srgbClr val="375FA9"/>
                </a:solidFill>
                <a:latin typeface="Arial"/>
                <a:ea typeface="Arial"/>
                <a:cs typeface="Arial"/>
                <a:sym typeface="Arial"/>
              </a:rPr>
              <a:t>Digitales en Programación</a:t>
            </a:r>
            <a:endParaRPr>
              <a:latin typeface="Arial"/>
              <a:ea typeface="Arial"/>
              <a:cs typeface="Arial"/>
              <a:sym typeface="Arial"/>
            </a:endParaRPr>
          </a:p>
        </p:txBody>
      </p:sp>
      <p:pic>
        <p:nvPicPr>
          <p:cNvPr id="431" name="Google Shape;431;p54"/>
          <p:cNvPicPr preferRelativeResize="0"/>
          <p:nvPr/>
        </p:nvPicPr>
        <p:blipFill rotWithShape="1">
          <a:blip r:embed="rId4">
            <a:alphaModFix/>
          </a:blip>
          <a:srcRect b="36534" l="12040" r="15944" t="22894"/>
          <a:stretch/>
        </p:blipFill>
        <p:spPr>
          <a:xfrm>
            <a:off x="1783550" y="2009660"/>
            <a:ext cx="4487918" cy="1421562"/>
          </a:xfrm>
          <a:prstGeom prst="rect">
            <a:avLst/>
          </a:prstGeom>
          <a:noFill/>
          <a:ln>
            <a:noFill/>
          </a:ln>
        </p:spPr>
      </p:pic>
      <p:sp>
        <p:nvSpPr>
          <p:cNvPr id="432" name="Google Shape;432;p54"/>
          <p:cNvSpPr txBox="1"/>
          <p:nvPr/>
        </p:nvSpPr>
        <p:spPr>
          <a:xfrm>
            <a:off x="2650200" y="3936531"/>
            <a:ext cx="8325000" cy="515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500" u="sng" cap="none" strike="noStrike">
                <a:solidFill>
                  <a:srgbClr val="E63464"/>
                </a:solidFill>
                <a:latin typeface="Arial"/>
                <a:ea typeface="Arial"/>
                <a:cs typeface="Arial"/>
                <a:sym typeface="Arial"/>
                <a:hlinkClick r:id="rId5">
                  <a:extLst>
                    <a:ext uri="{A12FA001-AC4F-418D-AE19-62706E023703}">
                      <ahyp:hlinkClr val="tx"/>
                    </a:ext>
                  </a:extLst>
                </a:hlinkClick>
              </a:rPr>
              <a:t>https://www.questionpro.com/t/ALw8TZlxOJ</a:t>
            </a:r>
            <a:endParaRPr b="0" i="0" sz="1500" u="sng" cap="none" strike="noStrike">
              <a:solidFill>
                <a:srgbClr val="E63464"/>
              </a:solidFill>
              <a:latin typeface="Arial"/>
              <a:ea typeface="Arial"/>
              <a:cs typeface="Arial"/>
              <a:sym typeface="Arial"/>
            </a:endParaRPr>
          </a:p>
        </p:txBody>
      </p:sp>
      <p:sp>
        <p:nvSpPr>
          <p:cNvPr id="433" name="Google Shape;433;p54"/>
          <p:cNvSpPr txBox="1"/>
          <p:nvPr/>
        </p:nvSpPr>
        <p:spPr>
          <a:xfrm>
            <a:off x="1783550" y="3531462"/>
            <a:ext cx="4373100" cy="572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400" u="none" cap="none" strike="noStrike">
                <a:solidFill>
                  <a:srgbClr val="375FA9"/>
                </a:solidFill>
                <a:latin typeface="Arial"/>
                <a:ea typeface="Arial"/>
                <a:cs typeface="Arial"/>
                <a:sym typeface="Arial"/>
              </a:rPr>
              <a:t>Completa la siguiente encuesta para darnos retroalimentación sobre esta semana </a:t>
            </a:r>
            <a:r>
              <a:rPr b="1" i="0" lang="es" sz="1400" u="none" cap="none" strike="noStrike">
                <a:solidFill>
                  <a:srgbClr val="375FA9"/>
                </a:solidFill>
                <a:latin typeface="Times New Roman"/>
                <a:ea typeface="Times New Roman"/>
                <a:cs typeface="Times New Roman"/>
                <a:sym typeface="Times New Roman"/>
              </a:rPr>
              <a:t>▼▼▼</a:t>
            </a:r>
            <a:endParaRPr b="0" i="0" sz="1400" u="none" cap="none" strike="noStrike">
              <a:solidFill>
                <a:srgbClr val="375FA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55"/>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9"/>
          <p:cNvSpPr txBox="1"/>
          <p:nvPr/>
        </p:nvSpPr>
        <p:spPr>
          <a:xfrm>
            <a:off x="822960" y="1221474"/>
            <a:ext cx="70149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100">
                <a:solidFill>
                  <a:srgbClr val="E73263"/>
                </a:solidFill>
              </a:rPr>
              <a:t>Modelo Cliente/Servidor</a:t>
            </a:r>
            <a:br>
              <a:rPr b="1" lang="es" sz="3100">
                <a:solidFill>
                  <a:srgbClr val="E73263"/>
                </a:solidFill>
              </a:rPr>
            </a:br>
            <a:r>
              <a:rPr b="1" lang="es" sz="3100">
                <a:solidFill>
                  <a:srgbClr val="E73263"/>
                </a:solidFill>
              </a:rPr>
              <a:t>Definiciones</a:t>
            </a:r>
            <a:endParaRPr b="1" sz="3100">
              <a:solidFill>
                <a:srgbClr val="E73263"/>
              </a:solidFill>
            </a:endParaRPr>
          </a:p>
        </p:txBody>
      </p:sp>
      <p:sp>
        <p:nvSpPr>
          <p:cNvPr id="167" name="Google Shape;167;p19"/>
          <p:cNvSpPr txBox="1"/>
          <p:nvPr/>
        </p:nvSpPr>
        <p:spPr>
          <a:xfrm>
            <a:off x="594050" y="1930650"/>
            <a:ext cx="5092500" cy="33747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una combinación de sistemas que pueden colaborar entre sí para dar a los usuarios toda la información que requiera sin necesidad de saber donde está ubicada.</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una arquitectura de procesamiento cooperativo donde uno de los elementos solicita servicios a otro.</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Es un procesamiento de datos de tipo colaborativo entre dos o más computadoras conectadas a una red.</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chemeClr val="accent5"/>
              </a:buClr>
              <a:buSzPts val="1300"/>
              <a:buFont typeface="Calibri"/>
              <a:buChar char="●"/>
            </a:pPr>
            <a:r>
              <a:rPr lang="es" sz="1300">
                <a:solidFill>
                  <a:srgbClr val="375FA9"/>
                </a:solidFill>
              </a:rPr>
              <a:t>Se aplica a la arquitectura de software que describe el procesamiento entre dos o más programas: una aplicación y un servicio.</a:t>
            </a:r>
            <a:endParaRPr sz="1300">
              <a:solidFill>
                <a:srgbClr val="375FA9"/>
              </a:solidFill>
            </a:endParaRPr>
          </a:p>
          <a:p>
            <a:pPr indent="-101600" lvl="0" marL="330200" rtl="0" algn="just">
              <a:lnSpc>
                <a:spcPct val="115000"/>
              </a:lnSpc>
              <a:spcBef>
                <a:spcPts val="600"/>
              </a:spcBef>
              <a:spcAft>
                <a:spcPts val="0"/>
              </a:spcAft>
              <a:buNone/>
            </a:pPr>
            <a:r>
              <a:t/>
            </a:r>
            <a:endParaRPr sz="1200">
              <a:solidFill>
                <a:srgbClr val="375FA9"/>
              </a:solidFill>
            </a:endParaRPr>
          </a:p>
        </p:txBody>
      </p:sp>
      <p:pic>
        <p:nvPicPr>
          <p:cNvPr id="168" name="Google Shape;168;p19"/>
          <p:cNvPicPr preferRelativeResize="0"/>
          <p:nvPr/>
        </p:nvPicPr>
        <p:blipFill rotWithShape="1">
          <a:blip r:embed="rId4">
            <a:alphaModFix/>
          </a:blip>
          <a:srcRect b="0" l="0" r="0" t="0"/>
          <a:stretch/>
        </p:blipFill>
        <p:spPr>
          <a:xfrm>
            <a:off x="6012650" y="1652143"/>
            <a:ext cx="2686353" cy="20886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0"/>
          <p:cNvSpPr txBox="1"/>
          <p:nvPr/>
        </p:nvSpPr>
        <p:spPr>
          <a:xfrm>
            <a:off x="822960" y="37971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Arquitectura</a:t>
            </a:r>
            <a:endParaRPr b="1" sz="3200">
              <a:solidFill>
                <a:srgbClr val="E73263"/>
              </a:solidFill>
            </a:endParaRPr>
          </a:p>
        </p:txBody>
      </p:sp>
      <p:sp>
        <p:nvSpPr>
          <p:cNvPr id="174" name="Google Shape;174;p20"/>
          <p:cNvSpPr/>
          <p:nvPr/>
        </p:nvSpPr>
        <p:spPr>
          <a:xfrm>
            <a:off x="822960" y="1441419"/>
            <a:ext cx="4287600" cy="3365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9563F"/>
              </a:buClr>
              <a:buSzPts val="1105"/>
              <a:buFont typeface="Arial"/>
              <a:buNone/>
            </a:pPr>
            <a:r>
              <a:rPr b="0" i="0" lang="es" sz="1300" u="none" cap="none" strike="noStrike">
                <a:solidFill>
                  <a:srgbClr val="375FA9"/>
                </a:solidFill>
                <a:latin typeface="Arial"/>
                <a:ea typeface="Arial"/>
                <a:cs typeface="Arial"/>
                <a:sym typeface="Arial"/>
              </a:rPr>
              <a:t>Funciones del Cliente: </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Interactuar con usuario.</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Manejar procesos de conexión al cliente (Red)</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Enviar solicitudes al servidor</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Procesar respuestas.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fallos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seguridad</a:t>
            </a:r>
            <a:endParaRPr b="0" i="0" sz="1300" u="none" cap="none" strike="noStrike">
              <a:solidFill>
                <a:srgbClr val="375FA9"/>
              </a:solidFill>
              <a:latin typeface="Arial"/>
              <a:ea typeface="Arial"/>
              <a:cs typeface="Arial"/>
              <a:sym typeface="Arial"/>
            </a:endParaRPr>
          </a:p>
          <a:p>
            <a:pPr indent="-342900" lvl="0" marL="342900" marR="0" rtl="0" algn="l">
              <a:lnSpc>
                <a:spcPct val="100000"/>
              </a:lnSpc>
              <a:spcBef>
                <a:spcPts val="260"/>
              </a:spcBef>
              <a:spcAft>
                <a:spcPts val="0"/>
              </a:spcAft>
              <a:buNone/>
            </a:pPr>
            <a:r>
              <a:rPr b="0" i="0" lang="es" sz="1300" u="none" cap="none" strike="noStrike">
                <a:solidFill>
                  <a:srgbClr val="375FA9"/>
                </a:solidFill>
                <a:latin typeface="Arial"/>
                <a:ea typeface="Arial"/>
                <a:cs typeface="Arial"/>
                <a:sym typeface="Arial"/>
              </a:rPr>
              <a:t>Funciones del Servidor:</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Recibe (escucha requerimientos)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Activa procesos de seguridad</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Devuelve solicitudes de cliente.</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Bloqueos, resolver errores,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Administración y manejo de red.</a:t>
            </a:r>
            <a:endParaRPr b="0" i="0" sz="1300" u="none" cap="none" strike="noStrike">
              <a:solidFill>
                <a:srgbClr val="375FA9"/>
              </a:solidFill>
              <a:latin typeface="Arial"/>
              <a:ea typeface="Arial"/>
              <a:cs typeface="Arial"/>
              <a:sym typeface="Arial"/>
            </a:endParaRPr>
          </a:p>
        </p:txBody>
      </p:sp>
      <p:pic>
        <p:nvPicPr>
          <p:cNvPr id="175" name="Google Shape;175;p20"/>
          <p:cNvPicPr preferRelativeResize="0"/>
          <p:nvPr/>
        </p:nvPicPr>
        <p:blipFill rotWithShape="1">
          <a:blip r:embed="rId4">
            <a:alphaModFix/>
          </a:blip>
          <a:srcRect b="0" l="0" r="0" t="0"/>
          <a:stretch/>
        </p:blipFill>
        <p:spPr>
          <a:xfrm>
            <a:off x="5247799" y="1540875"/>
            <a:ext cx="2499700" cy="27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1"/>
          <p:cNvSpPr/>
          <p:nvPr/>
        </p:nvSpPr>
        <p:spPr>
          <a:xfrm>
            <a:off x="4146947" y="2636044"/>
            <a:ext cx="1131000" cy="1056300"/>
          </a:xfrm>
          <a:prstGeom prst="round2DiagRect">
            <a:avLst>
              <a:gd fmla="val 16667" name="adj1"/>
              <a:gd fmla="val 0" name="adj2"/>
            </a:avLst>
          </a:prstGeom>
          <a:solidFill>
            <a:srgbClr val="A0B0FB"/>
          </a:solidFill>
          <a:ln cap="flat" cmpd="sng" w="25400">
            <a:solidFill>
              <a:srgbClr val="0058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AF7B51"/>
              </a:solidFill>
              <a:latin typeface="Arial"/>
              <a:ea typeface="Arial"/>
              <a:cs typeface="Arial"/>
              <a:sym typeface="Arial"/>
            </a:endParaRPr>
          </a:p>
        </p:txBody>
      </p:sp>
      <p:sp>
        <p:nvSpPr>
          <p:cNvPr id="181" name="Google Shape;181;p21"/>
          <p:cNvSpPr txBox="1"/>
          <p:nvPr/>
        </p:nvSpPr>
        <p:spPr>
          <a:xfrm>
            <a:off x="723608" y="851626"/>
            <a:ext cx="7512000" cy="988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a:t>
            </a:r>
            <a:r>
              <a:rPr b="1" lang="es" sz="3000">
                <a:solidFill>
                  <a:srgbClr val="E73263"/>
                </a:solidFill>
              </a:rPr>
              <a:t>Servidor </a:t>
            </a:r>
            <a:r>
              <a:rPr b="1" lang="es" sz="3200">
                <a:solidFill>
                  <a:srgbClr val="E73263"/>
                </a:solidFill>
              </a:rPr>
              <a:t>Procesamiento</a:t>
            </a:r>
            <a:endParaRPr b="1" sz="3000">
              <a:solidFill>
                <a:srgbClr val="E73263"/>
              </a:solidFill>
            </a:endParaRPr>
          </a:p>
        </p:txBody>
      </p:sp>
      <p:sp>
        <p:nvSpPr>
          <p:cNvPr id="182" name="Google Shape;182;p21"/>
          <p:cNvSpPr/>
          <p:nvPr/>
        </p:nvSpPr>
        <p:spPr>
          <a:xfrm>
            <a:off x="5678090" y="252174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sp>
        <p:nvSpPr>
          <p:cNvPr id="183" name="Google Shape;183;p21"/>
          <p:cNvSpPr/>
          <p:nvPr/>
        </p:nvSpPr>
        <p:spPr>
          <a:xfrm>
            <a:off x="5106590" y="177879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cxnSp>
        <p:nvCxnSpPr>
          <p:cNvPr id="184" name="Google Shape;184;p21"/>
          <p:cNvCxnSpPr/>
          <p:nvPr/>
        </p:nvCxnSpPr>
        <p:spPr>
          <a:xfrm rot="10800000">
            <a:off x="4706540" y="2407444"/>
            <a:ext cx="0" cy="228600"/>
          </a:xfrm>
          <a:prstGeom prst="straightConnector1">
            <a:avLst/>
          </a:prstGeom>
          <a:noFill/>
          <a:ln cap="flat" cmpd="sng" w="38100">
            <a:solidFill>
              <a:srgbClr val="CC0000"/>
            </a:solidFill>
            <a:prstDash val="solid"/>
            <a:round/>
            <a:headEnd len="sm" w="sm" type="none"/>
            <a:tailEnd len="sm" w="sm" type="none"/>
          </a:ln>
        </p:spPr>
      </p:cxnSp>
      <p:cxnSp>
        <p:nvCxnSpPr>
          <p:cNvPr id="185" name="Google Shape;185;p21"/>
          <p:cNvCxnSpPr/>
          <p:nvPr/>
        </p:nvCxnSpPr>
        <p:spPr>
          <a:xfrm rot="10800000">
            <a:off x="3735131" y="3207488"/>
            <a:ext cx="401100" cy="7200"/>
          </a:xfrm>
          <a:prstGeom prst="straightConnector1">
            <a:avLst/>
          </a:prstGeom>
          <a:noFill/>
          <a:ln cap="flat" cmpd="sng" w="38100">
            <a:solidFill>
              <a:srgbClr val="CC0000"/>
            </a:solidFill>
            <a:prstDash val="solid"/>
            <a:round/>
            <a:headEnd len="sm" w="sm" type="none"/>
            <a:tailEnd len="sm" w="sm" type="none"/>
          </a:ln>
        </p:spPr>
      </p:cxnSp>
      <p:cxnSp>
        <p:nvCxnSpPr>
          <p:cNvPr id="186" name="Google Shape;186;p21"/>
          <p:cNvCxnSpPr/>
          <p:nvPr/>
        </p:nvCxnSpPr>
        <p:spPr>
          <a:xfrm flipH="1">
            <a:off x="5278040" y="3207545"/>
            <a:ext cx="571500" cy="2400"/>
          </a:xfrm>
          <a:prstGeom prst="straightConnector1">
            <a:avLst/>
          </a:prstGeom>
          <a:noFill/>
          <a:ln cap="flat" cmpd="sng" w="38100">
            <a:solidFill>
              <a:srgbClr val="CC0000"/>
            </a:solidFill>
            <a:prstDash val="solid"/>
            <a:round/>
            <a:headEnd len="sm" w="sm" type="none"/>
            <a:tailEnd len="sm" w="sm" type="none"/>
          </a:ln>
        </p:spPr>
      </p:cxnSp>
      <p:sp>
        <p:nvSpPr>
          <p:cNvPr id="187" name="Google Shape;187;p21"/>
          <p:cNvSpPr/>
          <p:nvPr/>
        </p:nvSpPr>
        <p:spPr>
          <a:xfrm>
            <a:off x="4467225" y="3036094"/>
            <a:ext cx="5289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LAN</a:t>
            </a:r>
            <a:endParaRPr/>
          </a:p>
        </p:txBody>
      </p:sp>
      <p:cxnSp>
        <p:nvCxnSpPr>
          <p:cNvPr id="188" name="Google Shape;188;p21"/>
          <p:cNvCxnSpPr/>
          <p:nvPr/>
        </p:nvCxnSpPr>
        <p:spPr>
          <a:xfrm>
            <a:off x="2235399" y="3164467"/>
            <a:ext cx="529800" cy="2400"/>
          </a:xfrm>
          <a:prstGeom prst="straightConnector1">
            <a:avLst/>
          </a:prstGeom>
          <a:noFill/>
          <a:ln cap="flat" cmpd="sng" w="28575">
            <a:solidFill>
              <a:srgbClr val="CC0000"/>
            </a:solidFill>
            <a:prstDash val="solid"/>
            <a:round/>
            <a:headEnd len="sm" w="sm" type="none"/>
            <a:tailEnd len="sm" w="sm" type="none"/>
          </a:ln>
        </p:spPr>
      </p:cxnSp>
      <p:cxnSp>
        <p:nvCxnSpPr>
          <p:cNvPr id="189" name="Google Shape;189;p21"/>
          <p:cNvCxnSpPr/>
          <p:nvPr/>
        </p:nvCxnSpPr>
        <p:spPr>
          <a:xfrm rot="10800000">
            <a:off x="4731720" y="3703819"/>
            <a:ext cx="0" cy="228600"/>
          </a:xfrm>
          <a:prstGeom prst="straightConnector1">
            <a:avLst/>
          </a:prstGeom>
          <a:noFill/>
          <a:ln cap="flat" cmpd="sng" w="38100">
            <a:solidFill>
              <a:srgbClr val="CC0000"/>
            </a:solidFill>
            <a:prstDash val="solid"/>
            <a:round/>
            <a:headEnd len="sm" w="sm" type="none"/>
            <a:tailEnd len="sm" w="sm" type="none"/>
          </a:ln>
        </p:spPr>
      </p:cxnSp>
      <p:cxnSp>
        <p:nvCxnSpPr>
          <p:cNvPr id="190" name="Google Shape;190;p21"/>
          <p:cNvCxnSpPr/>
          <p:nvPr/>
        </p:nvCxnSpPr>
        <p:spPr>
          <a:xfrm flipH="1">
            <a:off x="4992215" y="4236245"/>
            <a:ext cx="314400" cy="2400"/>
          </a:xfrm>
          <a:prstGeom prst="straightConnector1">
            <a:avLst/>
          </a:prstGeom>
          <a:noFill/>
          <a:ln cap="flat" cmpd="sng" w="38100">
            <a:solidFill>
              <a:srgbClr val="CC0000"/>
            </a:solidFill>
            <a:prstDash val="solid"/>
            <a:round/>
            <a:headEnd len="sm" w="sm" type="none"/>
            <a:tailEnd len="sm" w="sm" type="none"/>
          </a:ln>
        </p:spPr>
      </p:cxnSp>
      <p:cxnSp>
        <p:nvCxnSpPr>
          <p:cNvPr id="191" name="Google Shape;191;p21"/>
          <p:cNvCxnSpPr/>
          <p:nvPr/>
        </p:nvCxnSpPr>
        <p:spPr>
          <a:xfrm flipH="1">
            <a:off x="6378426" y="3181614"/>
            <a:ext cx="314400" cy="2400"/>
          </a:xfrm>
          <a:prstGeom prst="straightConnector1">
            <a:avLst/>
          </a:prstGeom>
          <a:noFill/>
          <a:ln cap="flat" cmpd="sng" w="38100">
            <a:solidFill>
              <a:srgbClr val="CC0000"/>
            </a:solidFill>
            <a:prstDash val="solid"/>
            <a:round/>
            <a:headEnd len="sm" w="sm" type="none"/>
            <a:tailEnd len="sm" w="sm" type="none"/>
          </a:ln>
        </p:spPr>
      </p:cxnSp>
      <p:grpSp>
        <p:nvGrpSpPr>
          <p:cNvPr id="192" name="Google Shape;192;p21"/>
          <p:cNvGrpSpPr/>
          <p:nvPr/>
        </p:nvGrpSpPr>
        <p:grpSpPr>
          <a:xfrm>
            <a:off x="1643659" y="2907174"/>
            <a:ext cx="724040" cy="501254"/>
            <a:chOff x="912" y="556"/>
            <a:chExt cx="301" cy="201"/>
          </a:xfrm>
        </p:grpSpPr>
        <p:sp>
          <p:nvSpPr>
            <p:cNvPr id="193" name="Google Shape;193;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4" name="Google Shape;194;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195" name="Google Shape;195;p21"/>
          <p:cNvSpPr/>
          <p:nvPr/>
        </p:nvSpPr>
        <p:spPr>
          <a:xfrm>
            <a:off x="1720995" y="3028301"/>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196" name="Google Shape;196;p21"/>
          <p:cNvGrpSpPr/>
          <p:nvPr/>
        </p:nvGrpSpPr>
        <p:grpSpPr>
          <a:xfrm>
            <a:off x="5314950" y="3963592"/>
            <a:ext cx="724040" cy="501253"/>
            <a:chOff x="912" y="556"/>
            <a:chExt cx="301" cy="201"/>
          </a:xfrm>
        </p:grpSpPr>
        <p:sp>
          <p:nvSpPr>
            <p:cNvPr id="197" name="Google Shape;197;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198" name="Google Shape;198;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199" name="Google Shape;199;p21"/>
          <p:cNvSpPr/>
          <p:nvPr/>
        </p:nvSpPr>
        <p:spPr>
          <a:xfrm>
            <a:off x="5414962" y="4106466"/>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200" name="Google Shape;200;p21"/>
          <p:cNvGrpSpPr/>
          <p:nvPr/>
        </p:nvGrpSpPr>
        <p:grpSpPr>
          <a:xfrm>
            <a:off x="6697265" y="2888456"/>
            <a:ext cx="724041" cy="501254"/>
            <a:chOff x="912" y="556"/>
            <a:chExt cx="301" cy="201"/>
          </a:xfrm>
        </p:grpSpPr>
        <p:sp>
          <p:nvSpPr>
            <p:cNvPr id="201" name="Google Shape;201;p21"/>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202" name="Google Shape;202;p21"/>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203" name="Google Shape;203;p21"/>
          <p:cNvSpPr/>
          <p:nvPr/>
        </p:nvSpPr>
        <p:spPr>
          <a:xfrm>
            <a:off x="6797277" y="3031332"/>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pic>
        <p:nvPicPr>
          <p:cNvPr descr="e-60" id="204" name="Google Shape;204;p21"/>
          <p:cNvPicPr preferRelativeResize="0"/>
          <p:nvPr/>
        </p:nvPicPr>
        <p:blipFill rotWithShape="1">
          <a:blip r:embed="rId4">
            <a:alphaModFix/>
          </a:blip>
          <a:srcRect b="0" l="0" r="0" t="0"/>
          <a:stretch/>
        </p:blipFill>
        <p:spPr>
          <a:xfrm>
            <a:off x="2728913" y="2446072"/>
            <a:ext cx="1040606" cy="1771650"/>
          </a:xfrm>
          <a:prstGeom prst="rect">
            <a:avLst/>
          </a:prstGeom>
          <a:noFill/>
          <a:ln>
            <a:noFill/>
          </a:ln>
        </p:spPr>
      </p:pic>
      <p:pic>
        <p:nvPicPr>
          <p:cNvPr descr="Computador Todo en Uno - HP - 22-C027LA | PACO" id="205" name="Google Shape;205;p21"/>
          <p:cNvPicPr preferRelativeResize="0"/>
          <p:nvPr/>
        </p:nvPicPr>
        <p:blipFill rotWithShape="1">
          <a:blip r:embed="rId5">
            <a:alphaModFix/>
          </a:blip>
          <a:srcRect b="0" l="0" r="0" t="0"/>
          <a:stretch/>
        </p:blipFill>
        <p:spPr>
          <a:xfrm>
            <a:off x="4173141" y="1586683"/>
            <a:ext cx="1141810" cy="970536"/>
          </a:xfrm>
          <a:prstGeom prst="rect">
            <a:avLst/>
          </a:prstGeom>
          <a:noFill/>
          <a:ln>
            <a:noFill/>
          </a:ln>
        </p:spPr>
      </p:pic>
      <p:pic>
        <p:nvPicPr>
          <p:cNvPr descr="Computador Todo en Uno - HP - 22-C027LA | PACO" id="206" name="Google Shape;206;p21"/>
          <p:cNvPicPr preferRelativeResize="0"/>
          <p:nvPr/>
        </p:nvPicPr>
        <p:blipFill rotWithShape="1">
          <a:blip r:embed="rId5">
            <a:alphaModFix/>
          </a:blip>
          <a:srcRect b="0" l="0" r="0" t="0"/>
          <a:stretch/>
        </p:blipFill>
        <p:spPr>
          <a:xfrm>
            <a:off x="5623999" y="2807693"/>
            <a:ext cx="1141810" cy="970536"/>
          </a:xfrm>
          <a:prstGeom prst="rect">
            <a:avLst/>
          </a:prstGeom>
          <a:noFill/>
          <a:ln>
            <a:noFill/>
          </a:ln>
        </p:spPr>
      </p:pic>
      <p:pic>
        <p:nvPicPr>
          <p:cNvPr descr="Computador Todo en Uno - HP - 22-C027LA | PACO" id="207" name="Google Shape;207;p21"/>
          <p:cNvPicPr preferRelativeResize="0"/>
          <p:nvPr/>
        </p:nvPicPr>
        <p:blipFill rotWithShape="1">
          <a:blip r:embed="rId5">
            <a:alphaModFix/>
          </a:blip>
          <a:srcRect b="0" l="0" r="0" t="0"/>
          <a:stretch/>
        </p:blipFill>
        <p:spPr>
          <a:xfrm>
            <a:off x="4180747" y="3829078"/>
            <a:ext cx="1141810" cy="9705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2"/>
          <p:cNvSpPr txBox="1"/>
          <p:nvPr/>
        </p:nvSpPr>
        <p:spPr>
          <a:xfrm>
            <a:off x="822960" y="73796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Características</a:t>
            </a:r>
            <a:endParaRPr b="1" sz="3200">
              <a:solidFill>
                <a:srgbClr val="E73263"/>
              </a:solidFill>
            </a:endParaRPr>
          </a:p>
        </p:txBody>
      </p:sp>
      <p:sp>
        <p:nvSpPr>
          <p:cNvPr id="213" name="Google Shape;213;p22"/>
          <p:cNvSpPr txBox="1"/>
          <p:nvPr/>
        </p:nvSpPr>
        <p:spPr>
          <a:xfrm>
            <a:off x="1061951" y="2073564"/>
            <a:ext cx="4621800" cy="2481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Recursos compartidos.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Transparencia de ubicación.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Protocolos asimétricos.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Encapsulamiento de servicios.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Facilidad de escalabilidad.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Integridad.</a:t>
            </a:r>
            <a:endParaRPr sz="1300">
              <a:solidFill>
                <a:srgbClr val="233A4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3"/>
          <p:cNvSpPr txBox="1"/>
          <p:nvPr/>
        </p:nvSpPr>
        <p:spPr>
          <a:xfrm>
            <a:off x="822960" y="1242291"/>
            <a:ext cx="61221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t>
            </a:r>
            <a:endParaRPr b="1" sz="3200">
              <a:solidFill>
                <a:srgbClr val="E73263"/>
              </a:solidFill>
            </a:endParaRPr>
          </a:p>
          <a:p>
            <a:pPr indent="0" lvl="0" marL="0" rtl="0" algn="l">
              <a:lnSpc>
                <a:spcPct val="85000"/>
              </a:lnSpc>
              <a:spcBef>
                <a:spcPts val="0"/>
              </a:spcBef>
              <a:spcAft>
                <a:spcPts val="0"/>
              </a:spcAft>
              <a:buNone/>
            </a:pPr>
            <a:r>
              <a:rPr b="1" lang="es" sz="3200">
                <a:solidFill>
                  <a:srgbClr val="E73263"/>
                </a:solidFill>
              </a:rPr>
              <a:t>Tipos de servidores</a:t>
            </a:r>
            <a:endParaRPr sz="2800">
              <a:solidFill>
                <a:srgbClr val="AF7B51"/>
              </a:solidFill>
              <a:latin typeface="Nunito"/>
              <a:ea typeface="Nunito"/>
              <a:cs typeface="Nunito"/>
              <a:sym typeface="Nunito"/>
            </a:endParaRPr>
          </a:p>
        </p:txBody>
      </p:sp>
      <p:sp>
        <p:nvSpPr>
          <p:cNvPr id="219" name="Google Shape;219;p23"/>
          <p:cNvSpPr txBox="1"/>
          <p:nvPr/>
        </p:nvSpPr>
        <p:spPr>
          <a:xfrm>
            <a:off x="1082733" y="2094344"/>
            <a:ext cx="6731100" cy="25122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archivos.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bases de datos.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transacciones.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Groupware.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de Objetos.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600">
                <a:solidFill>
                  <a:srgbClr val="375FA9"/>
                </a:solidFill>
              </a:rPr>
              <a:t>Servidores Web.</a:t>
            </a:r>
            <a:endParaRPr sz="1300">
              <a:solidFill>
                <a:srgbClr val="233A4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